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45" d="100"/>
          <a:sy n="145" d="100"/>
        </p:scale>
        <p:origin x="100"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7764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Position Armadillo as a code compliance PLATFORM, not an AI chatbot.
Initial market = single-family homes under the IRC — large, practical starting point.
System ingests plans + code → translates code into structured logic → runs deterministic checks → produces clear results.
KEY DISTINCTION: AI helps BUILD the logic and Python checking functions, but the actual compliance run is deterministic and repeatable.
Important because prospects worry about hallucinations and inconsistency when they hear 'AI.'</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VALUE: speed, reliability, interpretability, deployment flexibility.
On-premise = major enterprise benefit. Many firms don't want proprietary plans flowing through public cloud AI.
Armadillo can deploy so AI components operate within client's own facility — ~$5,000 hardware.
Makes platform far more acceptable for privacy-sensitive users — strong commercial advantage.
End by reinforcing: not just interesting tech — addresses real pain points in compliance, review, and project execution.</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Roadmap slide — let audience know the demo is organized and intentional.
Preview the journey: reports → code logic → pipeline → outcomes → IFC model in 3D.
Mention that practical benefits and major differentiators will be highlighted throughout.
Frame demo as both product demonstration AND business case.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 demo shows the reporting FRAMEWORK and output modes — report content not yet fully tied to live demo data.
Be transparent about that to manage expectations.
Pivot to WHY it matters: demonstrates the kinds of outputs clients use in real workflows.
Different users need different formats: builder wants Excel, manager wants slides/PDF, reviewer wants Word/CSV.
Export flexibility is a key workflow requirement.</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CONCEPTUAL SLIDE.
Building codes are in legal/technical language — hard to compute directly.
Armadillo transforms text into structured hierarchy and logical representation.
Important legally AND commercially: ICC publishes code text in copyrighted form, but the LOGIC of what the law requires is not protected the same way.
Ability to represent logic formally is central to building a scalable compliance engine.
Can show both structure of the code and pseudocode-style rendering — understandable to humans and machines.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Gabriel's pipeline in stages: raw code text → structured logic → AI-assisted interpretation → generated Python → deterministic execution.
CENTRAL POINT: AI is used UPSTREAM to help author/formalize checking logic, but the compliance engine itself does NOT make ad hoc generative decisions during final check.
It executes programmed functions and repeatable rules — reliable, auditable, enterprise-friendly.
Mention anti-hallucination protections and double checks.
Python uses controlled library functions — not 'letting an LLM decide.'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 compliance cannot operate on a false binary of pass/fail.
FAIL = design doesn't meet code. INTERNAL FAILURE = system hit a calculation/technical problem — important for transparency.
PENDING EVIDENCE = more info needed before conclusion — realistic in construction workflows.
WARNINGS useful for provisions not fully computable or needing caution.
This granularity makes the platform more honest, usable, and aligned with real review practice.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VISUAL PAYOFF of the demo.
Once logic exists and checking functions are ready, Armadillo applies checks to the actual building model.
Uses IFC/BIM to connect rules to physical elements of the design.
When a component fails, user sees failure directly in context — elements highlighted red in 3D view.
Powerful for builders, designers, reviewers: compliance moves from abstract list to visible model-based workflow.
SLOW DOWN here — likely the most memorable part of the demo. Let visuals speak.</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Product is NOT limited to pristine 3D data.
In real practice, important code-relevant info lives in 2D sheets, notes, schedules, material descriptions, conventional docs.
IFC is powerful but not always sufficient alone.
Armadillo uses BOTH 3D structured model and 2D documentation.
Strategically important: reflects how the market actually works.
Explains why eventual code coverage can be much higher than systems relying on single source of truth.</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STRONGEST DIFFERENTIATION SLIDE.
Ontology + formal grammar approach allows much larger share of code provisions to be formalized and computed.
Chinese paper = external comparison: ~34% max computable coverage. Our estimate = ~80%.
Present carefully as YOUR estimate, not certified benchmark — but make clear it's a major differentiator.
Municipal amendments = HUGE practical advantage. Real compliance depends on IRC + local modifications + local practice + builder-specific requirements.
Competitors are NOT tackling this area.</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2332"/>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E8A620"/>
          </a:solidFill>
          <a:ln/>
        </p:spPr>
        <p:txBody>
          <a:bodyPr/>
          <a:lstStyle/>
          <a:p>
            <a:endParaRPr lang="en-US"/>
          </a:p>
        </p:txBody>
      </p:sp>
      <p:pic>
        <p:nvPicPr>
          <p:cNvPr id="3" name="Image 0" descr="/home/claude/logo_transparent.png"/>
          <p:cNvPicPr>
            <a:picLocks noChangeAspect="1"/>
          </p:cNvPicPr>
          <p:nvPr/>
        </p:nvPicPr>
        <p:blipFill>
          <a:blip r:embed="rId3"/>
          <a:stretch>
            <a:fillRect/>
          </a:stretch>
        </p:blipFill>
        <p:spPr>
          <a:xfrm>
            <a:off x="6180813" y="519487"/>
            <a:ext cx="2377440" cy="2377440"/>
          </a:xfrm>
          <a:prstGeom prst="rect">
            <a:avLst/>
          </a:prstGeom>
        </p:spPr>
      </p:pic>
      <p:sp>
        <p:nvSpPr>
          <p:cNvPr id="4" name="Text 1"/>
          <p:cNvSpPr/>
          <p:nvPr/>
        </p:nvSpPr>
        <p:spPr>
          <a:xfrm>
            <a:off x="1297387" y="725227"/>
            <a:ext cx="5669280" cy="777240"/>
          </a:xfrm>
          <a:prstGeom prst="rect">
            <a:avLst/>
          </a:prstGeom>
          <a:noFill/>
          <a:ln/>
        </p:spPr>
        <p:txBody>
          <a:bodyPr wrap="square" lIns="0" tIns="0" rIns="0" bIns="0" rtlCol="0" anchor="ctr"/>
          <a:lstStyle/>
          <a:p>
            <a:pPr marL="0" indent="0">
              <a:buNone/>
            </a:pPr>
            <a:r>
              <a:rPr lang="en-US" sz="4400" b="1" kern="0" spc="400" dirty="0">
                <a:solidFill>
                  <a:srgbClr val="E8A620"/>
                </a:solidFill>
                <a:latin typeface="Trebuchet MS" pitchFamily="34" charset="0"/>
                <a:ea typeface="Trebuchet MS" pitchFamily="34" charset="-122"/>
                <a:cs typeface="Trebuchet MS" pitchFamily="34" charset="-120"/>
              </a:rPr>
              <a:t>ARMADILLO</a:t>
            </a:r>
            <a:endParaRPr lang="en-US" sz="4400" dirty="0"/>
          </a:p>
        </p:txBody>
      </p:sp>
      <p:sp>
        <p:nvSpPr>
          <p:cNvPr id="5" name="Text 2"/>
          <p:cNvSpPr/>
          <p:nvPr/>
        </p:nvSpPr>
        <p:spPr>
          <a:xfrm>
            <a:off x="1297387" y="1411027"/>
            <a:ext cx="5669280" cy="594360"/>
          </a:xfrm>
          <a:prstGeom prst="rect">
            <a:avLst/>
          </a:prstGeom>
          <a:noFill/>
          <a:ln/>
        </p:spPr>
        <p:txBody>
          <a:bodyPr wrap="square" lIns="0" tIns="0" rIns="0" bIns="0" rtlCol="0" anchor="ctr"/>
          <a:lstStyle/>
          <a:p>
            <a:pPr marL="0" indent="0">
              <a:buNone/>
            </a:pPr>
            <a:r>
              <a:rPr lang="en-US" sz="2800" b="1" kern="0" spc="300" dirty="0">
                <a:solidFill>
                  <a:srgbClr val="FFFFFF"/>
                </a:solidFill>
                <a:latin typeface="Trebuchet MS" pitchFamily="34" charset="0"/>
                <a:ea typeface="Trebuchet MS" pitchFamily="34" charset="-122"/>
                <a:cs typeface="Trebuchet MS" pitchFamily="34" charset="-120"/>
              </a:rPr>
              <a:t>CODE COMPLIANCE</a:t>
            </a:r>
            <a:endParaRPr lang="en-US" sz="2800" dirty="0"/>
          </a:p>
        </p:txBody>
      </p:sp>
      <p:sp>
        <p:nvSpPr>
          <p:cNvPr id="6" name="Text 3"/>
          <p:cNvSpPr/>
          <p:nvPr/>
        </p:nvSpPr>
        <p:spPr>
          <a:xfrm>
            <a:off x="1297387" y="2142547"/>
            <a:ext cx="5669280" cy="411480"/>
          </a:xfrm>
          <a:prstGeom prst="rect">
            <a:avLst/>
          </a:prstGeom>
          <a:noFill/>
          <a:ln/>
        </p:spPr>
        <p:txBody>
          <a:bodyPr wrap="square" lIns="0" tIns="0" rIns="0" bIns="0" rtlCol="0" anchor="ctr"/>
          <a:lstStyle/>
          <a:p>
            <a:pPr marL="0" indent="0">
              <a:buNone/>
            </a:pPr>
            <a:r>
              <a:rPr lang="en-US" sz="1400" i="1" dirty="0">
                <a:solidFill>
                  <a:srgbClr val="CBD5E0"/>
                </a:solidFill>
                <a:latin typeface="Calibri" pitchFamily="34" charset="0"/>
                <a:ea typeface="Calibri" pitchFamily="34" charset="-122"/>
                <a:cs typeface="Calibri" pitchFamily="34" charset="-120"/>
              </a:rPr>
              <a:t>From building code to deterministic compliance checking</a:t>
            </a:r>
            <a:endParaRPr lang="en-US" sz="1400" dirty="0"/>
          </a:p>
        </p:txBody>
      </p:sp>
      <p:sp>
        <p:nvSpPr>
          <p:cNvPr id="7" name="Shape 4"/>
          <p:cNvSpPr/>
          <p:nvPr/>
        </p:nvSpPr>
        <p:spPr>
          <a:xfrm>
            <a:off x="1297387" y="2734586"/>
            <a:ext cx="3657600" cy="0"/>
          </a:xfrm>
          <a:prstGeom prst="line">
            <a:avLst/>
          </a:prstGeom>
          <a:noFill/>
          <a:ln w="19050">
            <a:solidFill>
              <a:srgbClr val="E8A620"/>
            </a:solidFill>
            <a:prstDash val="solid"/>
          </a:ln>
        </p:spPr>
        <p:txBody>
          <a:bodyPr/>
          <a:lstStyle/>
          <a:p>
            <a:endParaRPr lang="en-US"/>
          </a:p>
        </p:txBody>
      </p:sp>
      <p:sp>
        <p:nvSpPr>
          <p:cNvPr id="8" name="Text 5"/>
          <p:cNvSpPr/>
          <p:nvPr/>
        </p:nvSpPr>
        <p:spPr>
          <a:xfrm>
            <a:off x="1297387" y="2794887"/>
            <a:ext cx="5486400" cy="1280160"/>
          </a:xfrm>
          <a:prstGeom prst="rect">
            <a:avLst/>
          </a:prstGeom>
          <a:noFill/>
          <a:ln/>
        </p:spPr>
        <p:txBody>
          <a:bodyPr wrap="square" rtlCol="0" anchor="ctr"/>
          <a:lstStyle/>
          <a:p>
            <a:pPr marL="342900" indent="-342900">
              <a:spcAft>
                <a:spcPts val="600"/>
              </a:spcAft>
              <a:buSzPct val="100000"/>
              <a:buChar char="•"/>
            </a:pPr>
            <a:r>
              <a:rPr lang="en-US" sz="1300" dirty="0">
                <a:solidFill>
                  <a:srgbClr val="CBD5E0"/>
                </a:solidFill>
                <a:latin typeface="Calibri" pitchFamily="34" charset="0"/>
                <a:ea typeface="Calibri" pitchFamily="34" charset="-122"/>
                <a:cs typeface="Calibri" pitchFamily="34" charset="-120"/>
              </a:rPr>
              <a:t>Automated code compliance for residential construction</a:t>
            </a:r>
            <a:endParaRPr lang="en-US" sz="1300" dirty="0"/>
          </a:p>
          <a:p>
            <a:pPr marL="342900" indent="-342900">
              <a:spcAft>
                <a:spcPts val="600"/>
              </a:spcAft>
              <a:buSzPct val="100000"/>
              <a:buChar char="•"/>
            </a:pPr>
            <a:r>
              <a:rPr lang="en-US" sz="1300" dirty="0">
                <a:solidFill>
                  <a:srgbClr val="CBD5E0"/>
                </a:solidFill>
                <a:latin typeface="Calibri" pitchFamily="34" charset="0"/>
                <a:ea typeface="Calibri" pitchFamily="34" charset="-122"/>
                <a:cs typeface="Calibri" pitchFamily="34" charset="-120"/>
              </a:rPr>
              <a:t>Initial focus: single-family homes under the IRC</a:t>
            </a:r>
            <a:endParaRPr lang="en-US" sz="1300" dirty="0"/>
          </a:p>
          <a:p>
            <a:pPr marL="342900" indent="-342900">
              <a:spcAft>
                <a:spcPts val="600"/>
              </a:spcAft>
              <a:buSzPct val="100000"/>
              <a:buChar char="•"/>
            </a:pPr>
            <a:r>
              <a:rPr lang="en-US" sz="1300" dirty="0">
                <a:solidFill>
                  <a:srgbClr val="CBD5E0"/>
                </a:solidFill>
                <a:latin typeface="Calibri" pitchFamily="34" charset="0"/>
                <a:ea typeface="Calibri" pitchFamily="34" charset="-122"/>
                <a:cs typeface="Calibri" pitchFamily="34" charset="-120"/>
              </a:rPr>
              <a:t>For builders, architects, engineers, trades, realtors &amp; investors</a:t>
            </a:r>
          </a:p>
          <a:p>
            <a:pPr marL="342900" indent="-342900">
              <a:spcAft>
                <a:spcPts val="600"/>
              </a:spcAft>
              <a:buSzPct val="100000"/>
              <a:buChar char="•"/>
            </a:pPr>
            <a:r>
              <a:rPr lang="en-US" sz="1300" dirty="0">
                <a:solidFill>
                  <a:srgbClr val="CBD5E0"/>
                </a:solidFill>
                <a:latin typeface="Calibri" pitchFamily="34" charset="0"/>
                <a:ea typeface="Calibri" pitchFamily="34" charset="-122"/>
                <a:cs typeface="Calibri" pitchFamily="34" charset="-120"/>
              </a:rPr>
              <a:t>AI – but without hallucinations!</a:t>
            </a:r>
            <a:endParaRPr lang="en-US" sz="1300" dirty="0"/>
          </a:p>
        </p:txBody>
      </p:sp>
      <p:sp>
        <p:nvSpPr>
          <p:cNvPr id="9" name="Text 6"/>
          <p:cNvSpPr/>
          <p:nvPr/>
        </p:nvSpPr>
        <p:spPr>
          <a:xfrm>
            <a:off x="457200" y="4709160"/>
            <a:ext cx="2743200" cy="320040"/>
          </a:xfrm>
          <a:prstGeom prst="rect">
            <a:avLst/>
          </a:prstGeom>
          <a:noFill/>
          <a:ln/>
        </p:spPr>
        <p:txBody>
          <a:bodyPr wrap="square" lIns="0" tIns="0" rIns="0" bIns="0" rtlCol="0" anchor="ctr"/>
          <a:lstStyle/>
          <a:p>
            <a:pPr marL="0" indent="0">
              <a:buNone/>
            </a:pPr>
            <a:r>
              <a:rPr lang="en-US" sz="1000" dirty="0">
                <a:solidFill>
                  <a:srgbClr val="8B9BAA"/>
                </a:solidFill>
                <a:latin typeface="Calibri" pitchFamily="34" charset="0"/>
                <a:ea typeface="Calibri" pitchFamily="34" charset="-122"/>
                <a:cs typeface="Calibri" pitchFamily="34" charset="-120"/>
              </a:rPr>
              <a:t>Constructed Mind LLC</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A2332"/>
        </a:solidFill>
        <a:effectLst/>
      </p:bgPr>
    </p:bg>
    <p:spTree>
      <p:nvGrpSpPr>
        <p:cNvPr id="1" name=""/>
        <p:cNvGrpSpPr/>
        <p:nvPr/>
      </p:nvGrpSpPr>
      <p:grpSpPr>
        <a:xfrm>
          <a:off x="0" y="0"/>
          <a:ext cx="0" cy="0"/>
          <a:chOff x="0" y="0"/>
          <a:chExt cx="0" cy="0"/>
        </a:xfrm>
      </p:grpSpPr>
      <p:sp>
        <p:nvSpPr>
          <p:cNvPr id="2" name="Text 0"/>
          <p:cNvSpPr/>
          <p:nvPr/>
        </p:nvSpPr>
        <p:spPr>
          <a:xfrm>
            <a:off x="548640" y="365760"/>
            <a:ext cx="7315200" cy="548640"/>
          </a:xfrm>
          <a:prstGeom prst="rect">
            <a:avLst/>
          </a:prstGeom>
          <a:noFill/>
          <a:ln/>
        </p:spPr>
        <p:txBody>
          <a:bodyPr wrap="square" lIns="0" tIns="0" rIns="0" bIns="0" rtlCol="0" anchor="ctr"/>
          <a:lstStyle/>
          <a:p>
            <a:pPr marL="0" indent="0">
              <a:buNone/>
            </a:pPr>
            <a:r>
              <a:rPr lang="en-US" sz="3200" b="1" dirty="0">
                <a:solidFill>
                  <a:srgbClr val="E8A620"/>
                </a:solidFill>
                <a:latin typeface="Trebuchet MS" pitchFamily="34" charset="0"/>
                <a:ea typeface="Trebuchet MS" pitchFamily="34" charset="-122"/>
                <a:cs typeface="Trebuchet MS" pitchFamily="34" charset="-120"/>
              </a:rPr>
              <a:t>BUSINESS VALUE</a:t>
            </a:r>
            <a:endParaRPr lang="en-US" sz="3200" dirty="0"/>
          </a:p>
        </p:txBody>
      </p:sp>
      <p:sp>
        <p:nvSpPr>
          <p:cNvPr id="3" name="Text 1"/>
          <p:cNvSpPr/>
          <p:nvPr/>
        </p:nvSpPr>
        <p:spPr>
          <a:xfrm>
            <a:off x="548640" y="868680"/>
            <a:ext cx="5486400" cy="320040"/>
          </a:xfrm>
          <a:prstGeom prst="rect">
            <a:avLst/>
          </a:prstGeom>
          <a:noFill/>
          <a:ln/>
        </p:spPr>
        <p:txBody>
          <a:bodyPr wrap="square" lIns="0" tIns="0" rIns="0" bIns="0" rtlCol="0" anchor="ctr"/>
          <a:lstStyle/>
          <a:p>
            <a:pPr marL="0" indent="0">
              <a:buNone/>
            </a:pPr>
            <a:r>
              <a:rPr lang="en-US" sz="1500" dirty="0">
                <a:solidFill>
                  <a:srgbClr val="CBD5E0"/>
                </a:solidFill>
                <a:latin typeface="Calibri" pitchFamily="34" charset="0"/>
                <a:ea typeface="Calibri" pitchFamily="34" charset="-122"/>
                <a:cs typeface="Calibri" pitchFamily="34" charset="-120"/>
              </a:rPr>
              <a:t>Deployment advantage</a:t>
            </a:r>
            <a:endParaRPr lang="en-US" sz="1500" dirty="0"/>
          </a:p>
        </p:txBody>
      </p:sp>
      <p:sp>
        <p:nvSpPr>
          <p:cNvPr id="4" name="Shape 2"/>
          <p:cNvSpPr/>
          <p:nvPr/>
        </p:nvSpPr>
        <p:spPr>
          <a:xfrm>
            <a:off x="548640" y="1417320"/>
            <a:ext cx="2606040" cy="1051560"/>
          </a:xfrm>
          <a:prstGeom prst="rect">
            <a:avLst/>
          </a:prstGeom>
          <a:solidFill>
            <a:srgbClr val="243041"/>
          </a:solidFill>
          <a:ln/>
        </p:spPr>
        <p:txBody>
          <a:bodyPr/>
          <a:lstStyle/>
          <a:p>
            <a:endParaRPr lang="en-US"/>
          </a:p>
        </p:txBody>
      </p:sp>
      <p:sp>
        <p:nvSpPr>
          <p:cNvPr id="5" name="Shape 3"/>
          <p:cNvSpPr/>
          <p:nvPr/>
        </p:nvSpPr>
        <p:spPr>
          <a:xfrm>
            <a:off x="548640" y="1417320"/>
            <a:ext cx="2606040" cy="45720"/>
          </a:xfrm>
          <a:prstGeom prst="rect">
            <a:avLst/>
          </a:prstGeom>
          <a:solidFill>
            <a:srgbClr val="E8A620"/>
          </a:solidFill>
          <a:ln/>
        </p:spPr>
        <p:txBody>
          <a:bodyPr/>
          <a:lstStyle/>
          <a:p>
            <a:endParaRPr lang="en-US"/>
          </a:p>
        </p:txBody>
      </p:sp>
      <p:sp>
        <p:nvSpPr>
          <p:cNvPr id="6" name="Text 4"/>
          <p:cNvSpPr/>
          <p:nvPr/>
        </p:nvSpPr>
        <p:spPr>
          <a:xfrm>
            <a:off x="731520" y="1554480"/>
            <a:ext cx="2240280" cy="365760"/>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Faster Review</a:t>
            </a:r>
            <a:endParaRPr lang="en-US" sz="1600" dirty="0"/>
          </a:p>
        </p:txBody>
      </p:sp>
      <p:sp>
        <p:nvSpPr>
          <p:cNvPr id="7" name="Text 5"/>
          <p:cNvSpPr/>
          <p:nvPr/>
        </p:nvSpPr>
        <p:spPr>
          <a:xfrm>
            <a:off x="731520" y="1920240"/>
            <a:ext cx="2240280" cy="365760"/>
          </a:xfrm>
          <a:prstGeom prst="rect">
            <a:avLst/>
          </a:prstGeom>
          <a:noFill/>
          <a:ln/>
        </p:spPr>
        <p:txBody>
          <a:bodyPr wrap="square" lIns="0" tIns="0" rIns="0" bIns="0" rtlCol="0" anchor="ctr"/>
          <a:lstStyle/>
          <a:p>
            <a:pPr marL="0" indent="0">
              <a:buNone/>
            </a:pPr>
            <a:r>
              <a:rPr lang="en-US" sz="1200" dirty="0">
                <a:solidFill>
                  <a:srgbClr val="CBD5E0"/>
                </a:solidFill>
                <a:latin typeface="Calibri" pitchFamily="34" charset="0"/>
                <a:ea typeface="Calibri" pitchFamily="34" charset="-122"/>
                <a:cs typeface="Calibri" pitchFamily="34" charset="-120"/>
              </a:rPr>
              <a:t>Clearer compliance communication</a:t>
            </a:r>
            <a:endParaRPr lang="en-US" sz="1200" dirty="0"/>
          </a:p>
        </p:txBody>
      </p:sp>
      <p:sp>
        <p:nvSpPr>
          <p:cNvPr id="8" name="Shape 6"/>
          <p:cNvSpPr/>
          <p:nvPr/>
        </p:nvSpPr>
        <p:spPr>
          <a:xfrm>
            <a:off x="3337560" y="1417320"/>
            <a:ext cx="2606040" cy="1051560"/>
          </a:xfrm>
          <a:prstGeom prst="rect">
            <a:avLst/>
          </a:prstGeom>
          <a:solidFill>
            <a:srgbClr val="243041"/>
          </a:solidFill>
          <a:ln/>
        </p:spPr>
        <p:txBody>
          <a:bodyPr/>
          <a:lstStyle/>
          <a:p>
            <a:endParaRPr lang="en-US"/>
          </a:p>
        </p:txBody>
      </p:sp>
      <p:sp>
        <p:nvSpPr>
          <p:cNvPr id="9" name="Shape 7"/>
          <p:cNvSpPr/>
          <p:nvPr/>
        </p:nvSpPr>
        <p:spPr>
          <a:xfrm>
            <a:off x="3337560" y="1417320"/>
            <a:ext cx="2606040" cy="45720"/>
          </a:xfrm>
          <a:prstGeom prst="rect">
            <a:avLst/>
          </a:prstGeom>
          <a:solidFill>
            <a:srgbClr val="E8A620"/>
          </a:solidFill>
          <a:ln/>
        </p:spPr>
        <p:txBody>
          <a:bodyPr/>
          <a:lstStyle/>
          <a:p>
            <a:endParaRPr lang="en-US"/>
          </a:p>
        </p:txBody>
      </p:sp>
      <p:sp>
        <p:nvSpPr>
          <p:cNvPr id="10" name="Text 8"/>
          <p:cNvSpPr/>
          <p:nvPr/>
        </p:nvSpPr>
        <p:spPr>
          <a:xfrm>
            <a:off x="3520440" y="1554480"/>
            <a:ext cx="2240280" cy="365760"/>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Deterministic</a:t>
            </a:r>
            <a:endParaRPr lang="en-US" sz="1600" dirty="0"/>
          </a:p>
        </p:txBody>
      </p:sp>
      <p:sp>
        <p:nvSpPr>
          <p:cNvPr id="11" name="Text 9"/>
          <p:cNvSpPr/>
          <p:nvPr/>
        </p:nvSpPr>
        <p:spPr>
          <a:xfrm>
            <a:off x="3520440" y="1920240"/>
            <a:ext cx="2240280" cy="365760"/>
          </a:xfrm>
          <a:prstGeom prst="rect">
            <a:avLst/>
          </a:prstGeom>
          <a:noFill/>
          <a:ln/>
        </p:spPr>
        <p:txBody>
          <a:bodyPr wrap="square" lIns="0" tIns="0" rIns="0" bIns="0" rtlCol="0" anchor="ctr"/>
          <a:lstStyle/>
          <a:p>
            <a:pPr marL="0" indent="0">
              <a:buNone/>
            </a:pPr>
            <a:r>
              <a:rPr lang="en-US" sz="1200" dirty="0">
                <a:solidFill>
                  <a:srgbClr val="CBD5E0"/>
                </a:solidFill>
                <a:latin typeface="Calibri" pitchFamily="34" charset="0"/>
                <a:ea typeface="Calibri" pitchFamily="34" charset="-122"/>
                <a:cs typeface="Calibri" pitchFamily="34" charset="-120"/>
              </a:rPr>
              <a:t>Reliable, repeatable results</a:t>
            </a:r>
            <a:endParaRPr lang="en-US" sz="1200" dirty="0"/>
          </a:p>
        </p:txBody>
      </p:sp>
      <p:sp>
        <p:nvSpPr>
          <p:cNvPr id="12" name="Shape 10"/>
          <p:cNvSpPr/>
          <p:nvPr/>
        </p:nvSpPr>
        <p:spPr>
          <a:xfrm>
            <a:off x="6126480" y="1417320"/>
            <a:ext cx="2606040" cy="1051560"/>
          </a:xfrm>
          <a:prstGeom prst="rect">
            <a:avLst/>
          </a:prstGeom>
          <a:solidFill>
            <a:srgbClr val="243041"/>
          </a:solidFill>
          <a:ln/>
        </p:spPr>
        <p:txBody>
          <a:bodyPr/>
          <a:lstStyle/>
          <a:p>
            <a:endParaRPr lang="en-US"/>
          </a:p>
        </p:txBody>
      </p:sp>
      <p:sp>
        <p:nvSpPr>
          <p:cNvPr id="13" name="Shape 11"/>
          <p:cNvSpPr/>
          <p:nvPr/>
        </p:nvSpPr>
        <p:spPr>
          <a:xfrm>
            <a:off x="6126480" y="1417320"/>
            <a:ext cx="2606040" cy="45720"/>
          </a:xfrm>
          <a:prstGeom prst="rect">
            <a:avLst/>
          </a:prstGeom>
          <a:solidFill>
            <a:srgbClr val="E8A620"/>
          </a:solidFill>
          <a:ln/>
        </p:spPr>
        <p:txBody>
          <a:bodyPr/>
          <a:lstStyle/>
          <a:p>
            <a:endParaRPr lang="en-US"/>
          </a:p>
        </p:txBody>
      </p:sp>
      <p:sp>
        <p:nvSpPr>
          <p:cNvPr id="14" name="Text 12"/>
          <p:cNvSpPr/>
          <p:nvPr/>
        </p:nvSpPr>
        <p:spPr>
          <a:xfrm>
            <a:off x="6309360" y="1554480"/>
            <a:ext cx="2240280" cy="365760"/>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Residential Focus</a:t>
            </a:r>
            <a:endParaRPr lang="en-US" sz="1600" dirty="0"/>
          </a:p>
        </p:txBody>
      </p:sp>
      <p:sp>
        <p:nvSpPr>
          <p:cNvPr id="15" name="Text 13"/>
          <p:cNvSpPr/>
          <p:nvPr/>
        </p:nvSpPr>
        <p:spPr>
          <a:xfrm>
            <a:off x="6309360" y="1920240"/>
            <a:ext cx="2240280" cy="365760"/>
          </a:xfrm>
          <a:prstGeom prst="rect">
            <a:avLst/>
          </a:prstGeom>
          <a:noFill/>
          <a:ln/>
        </p:spPr>
        <p:txBody>
          <a:bodyPr wrap="square" lIns="0" tIns="0" rIns="0" bIns="0" rtlCol="0" anchor="ctr"/>
          <a:lstStyle/>
          <a:p>
            <a:pPr marL="0" indent="0">
              <a:buNone/>
            </a:pPr>
            <a:r>
              <a:rPr lang="en-US" sz="1200" dirty="0">
                <a:solidFill>
                  <a:srgbClr val="CBD5E0"/>
                </a:solidFill>
                <a:latin typeface="Calibri" pitchFamily="34" charset="0"/>
                <a:ea typeface="Calibri" pitchFamily="34" charset="-122"/>
                <a:cs typeface="Calibri" pitchFamily="34" charset="-120"/>
              </a:rPr>
              <a:t>Strong fit for home builders</a:t>
            </a:r>
            <a:endParaRPr lang="en-US" sz="1200" dirty="0"/>
          </a:p>
        </p:txBody>
      </p:sp>
      <p:sp>
        <p:nvSpPr>
          <p:cNvPr id="16" name="Shape 14"/>
          <p:cNvSpPr/>
          <p:nvPr/>
        </p:nvSpPr>
        <p:spPr>
          <a:xfrm>
            <a:off x="548640" y="2743200"/>
            <a:ext cx="5303520" cy="1920240"/>
          </a:xfrm>
          <a:prstGeom prst="rect">
            <a:avLst/>
          </a:prstGeom>
          <a:solidFill>
            <a:srgbClr val="243041"/>
          </a:solidFill>
          <a:ln/>
        </p:spPr>
        <p:txBody>
          <a:bodyPr/>
          <a:lstStyle/>
          <a:p>
            <a:endParaRPr lang="en-US"/>
          </a:p>
        </p:txBody>
      </p:sp>
      <p:sp>
        <p:nvSpPr>
          <p:cNvPr id="17" name="Shape 15"/>
          <p:cNvSpPr/>
          <p:nvPr/>
        </p:nvSpPr>
        <p:spPr>
          <a:xfrm>
            <a:off x="548640" y="2743200"/>
            <a:ext cx="54864" cy="1920240"/>
          </a:xfrm>
          <a:prstGeom prst="rect">
            <a:avLst/>
          </a:prstGeom>
          <a:solidFill>
            <a:srgbClr val="E8A620"/>
          </a:solidFill>
          <a:ln/>
        </p:spPr>
        <p:txBody>
          <a:bodyPr/>
          <a:lstStyle/>
          <a:p>
            <a:endParaRPr lang="en-US"/>
          </a:p>
        </p:txBody>
      </p:sp>
      <p:sp>
        <p:nvSpPr>
          <p:cNvPr id="18" name="Text 16"/>
          <p:cNvSpPr/>
          <p:nvPr/>
        </p:nvSpPr>
        <p:spPr>
          <a:xfrm>
            <a:off x="822960" y="2880360"/>
            <a:ext cx="4754880" cy="320040"/>
          </a:xfrm>
          <a:prstGeom prst="rect">
            <a:avLst/>
          </a:prstGeom>
          <a:noFill/>
          <a:ln/>
        </p:spPr>
        <p:txBody>
          <a:bodyPr wrap="square" lIns="0" tIns="0" rIns="0" bIns="0" rtlCol="0" anchor="ctr"/>
          <a:lstStyle/>
          <a:p>
            <a:pPr marL="0" indent="0">
              <a:buNone/>
            </a:pPr>
            <a:r>
              <a:rPr lang="en-US" sz="1600" b="1" dirty="0">
                <a:solidFill>
                  <a:srgbClr val="E8A620"/>
                </a:solidFill>
                <a:latin typeface="Calibri" pitchFamily="34" charset="0"/>
                <a:ea typeface="Calibri" pitchFamily="34" charset="-122"/>
                <a:cs typeface="Calibri" pitchFamily="34" charset="-120"/>
              </a:rPr>
              <a:t>Option: On-Premise Deployment</a:t>
            </a:r>
            <a:endParaRPr lang="en-US" sz="1600" dirty="0"/>
          </a:p>
        </p:txBody>
      </p:sp>
      <p:sp>
        <p:nvSpPr>
          <p:cNvPr id="19" name="Text 17"/>
          <p:cNvSpPr/>
          <p:nvPr/>
        </p:nvSpPr>
        <p:spPr>
          <a:xfrm>
            <a:off x="822960" y="3291840"/>
            <a:ext cx="5029200" cy="1188720"/>
          </a:xfrm>
          <a:prstGeom prst="rect">
            <a:avLst/>
          </a:prstGeom>
          <a:noFill/>
          <a:ln/>
        </p:spPr>
        <p:txBody>
          <a:bodyPr wrap="square" rtlCol="0" anchor="ctr"/>
          <a:lstStyle/>
          <a:p>
            <a:pPr marL="342900" indent="-342900">
              <a:spcAft>
                <a:spcPts val="600"/>
              </a:spcAft>
              <a:buSzPct val="100000"/>
              <a:buChar char="•"/>
            </a:pPr>
            <a:r>
              <a:rPr lang="en-US" sz="1300" dirty="0">
                <a:solidFill>
                  <a:srgbClr val="CBD5E0"/>
                </a:solidFill>
                <a:latin typeface="Calibri" pitchFamily="34" charset="0"/>
                <a:ea typeface="Calibri" pitchFamily="34" charset="-122"/>
                <a:cs typeface="Calibri" pitchFamily="34" charset="-120"/>
              </a:rPr>
              <a:t>Runs with local AI infrastructure on client premises.  “Air-gapped”</a:t>
            </a:r>
            <a:endParaRPr lang="en-US" sz="1300" dirty="0"/>
          </a:p>
          <a:p>
            <a:pPr marL="342900" indent="-342900">
              <a:spcAft>
                <a:spcPts val="600"/>
              </a:spcAft>
              <a:buSzPct val="100000"/>
              <a:buChar char="•"/>
            </a:pPr>
            <a:r>
              <a:rPr lang="en-US" sz="1300" dirty="0">
                <a:solidFill>
                  <a:srgbClr val="CBD5E0"/>
                </a:solidFill>
                <a:latin typeface="Calibri" pitchFamily="34" charset="0"/>
                <a:ea typeface="Calibri" pitchFamily="34" charset="-122"/>
                <a:cs typeface="Calibri" pitchFamily="34" charset="-120"/>
              </a:rPr>
              <a:t>Hardware cost: ~$5,000</a:t>
            </a:r>
            <a:endParaRPr lang="en-US" sz="1300" dirty="0"/>
          </a:p>
          <a:p>
            <a:pPr marL="342900" indent="-342900">
              <a:spcAft>
                <a:spcPts val="600"/>
              </a:spcAft>
              <a:buSzPct val="100000"/>
              <a:buChar char="•"/>
            </a:pPr>
            <a:r>
              <a:rPr lang="en-US" sz="1300" dirty="0">
                <a:solidFill>
                  <a:srgbClr val="CBD5E0"/>
                </a:solidFill>
                <a:latin typeface="Calibri" pitchFamily="34" charset="0"/>
                <a:ea typeface="Calibri" pitchFamily="34" charset="-122"/>
                <a:cs typeface="Calibri" pitchFamily="34" charset="-120"/>
              </a:rPr>
              <a:t>Proprietary project data never leaves the facility</a:t>
            </a:r>
            <a:endParaRPr lang="en-US" sz="1300" dirty="0"/>
          </a:p>
          <a:p>
            <a:pPr marL="342900" indent="-342900">
              <a:spcAft>
                <a:spcPts val="600"/>
              </a:spcAft>
              <a:buSzPct val="100000"/>
              <a:buChar char="•"/>
            </a:pPr>
            <a:r>
              <a:rPr lang="en-US" sz="1300" dirty="0">
                <a:solidFill>
                  <a:srgbClr val="CBD5E0"/>
                </a:solidFill>
                <a:latin typeface="Calibri" pitchFamily="34" charset="0"/>
                <a:ea typeface="Calibri" pitchFamily="34" charset="-122"/>
                <a:cs typeface="Calibri" pitchFamily="34" charset="-120"/>
              </a:rPr>
              <a:t>Far more acceptable for privacy-sensitive users</a:t>
            </a:r>
            <a:endParaRPr lang="en-US" sz="1300" dirty="0"/>
          </a:p>
        </p:txBody>
      </p:sp>
      <p:pic>
        <p:nvPicPr>
          <p:cNvPr id="20" name="Image 0" descr="/home/claude/logo_transparent.png"/>
          <p:cNvPicPr>
            <a:picLocks noChangeAspect="1"/>
          </p:cNvPicPr>
          <p:nvPr/>
        </p:nvPicPr>
        <p:blipFill>
          <a:blip r:embed="rId3"/>
          <a:stretch>
            <a:fillRect/>
          </a:stretch>
        </p:blipFill>
        <p:spPr>
          <a:xfrm>
            <a:off x="6400800" y="2743200"/>
            <a:ext cx="2103120" cy="2103120"/>
          </a:xfrm>
          <a:prstGeom prst="rect">
            <a:avLst/>
          </a:prstGeom>
        </p:spPr>
      </p:pic>
      <p:sp>
        <p:nvSpPr>
          <p:cNvPr id="21" name="Shape 18"/>
          <p:cNvSpPr/>
          <p:nvPr/>
        </p:nvSpPr>
        <p:spPr>
          <a:xfrm>
            <a:off x="0" y="4892040"/>
            <a:ext cx="9144000" cy="251460"/>
          </a:xfrm>
          <a:prstGeom prst="rect">
            <a:avLst/>
          </a:prstGeom>
          <a:solidFill>
            <a:srgbClr val="E8A620"/>
          </a:solidFill>
          <a:ln/>
        </p:spPr>
        <p:txBody>
          <a:bodyPr/>
          <a:lstStyle/>
          <a:p>
            <a:endParaRPr lang="en-US"/>
          </a:p>
        </p:txBody>
      </p:sp>
      <p:sp>
        <p:nvSpPr>
          <p:cNvPr id="22" name="Text 19"/>
          <p:cNvSpPr/>
          <p:nvPr/>
        </p:nvSpPr>
        <p:spPr>
          <a:xfrm>
            <a:off x="457200" y="4892040"/>
            <a:ext cx="8229600" cy="251460"/>
          </a:xfrm>
          <a:prstGeom prst="rect">
            <a:avLst/>
          </a:prstGeom>
          <a:noFill/>
          <a:ln/>
        </p:spPr>
        <p:txBody>
          <a:bodyPr wrap="square" lIns="0" tIns="0" rIns="0" bIns="0" rtlCol="0" anchor="ctr"/>
          <a:lstStyle/>
          <a:p>
            <a:pPr marL="0" indent="0">
              <a:buNone/>
            </a:pPr>
            <a:r>
              <a:rPr lang="en-US" sz="900" b="1" dirty="0">
                <a:solidFill>
                  <a:srgbClr val="1A2332"/>
                </a:solidFill>
                <a:latin typeface="Calibri" pitchFamily="34" charset="0"/>
                <a:ea typeface="Calibri" pitchFamily="34" charset="-122"/>
                <a:cs typeface="Calibri" pitchFamily="34" charset="-120"/>
              </a:rPr>
              <a:t>Armadillo Code Compliance  |  Constructed Mind LLC</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2ED"/>
        </a:solidFill>
        <a:effectLst/>
      </p:bgPr>
    </p:bg>
    <p:spTree>
      <p:nvGrpSpPr>
        <p:cNvPr id="1" name=""/>
        <p:cNvGrpSpPr/>
        <p:nvPr/>
      </p:nvGrpSpPr>
      <p:grpSpPr>
        <a:xfrm>
          <a:off x="0" y="0"/>
          <a:ext cx="0" cy="0"/>
          <a:chOff x="0" y="0"/>
          <a:chExt cx="0" cy="0"/>
        </a:xfrm>
      </p:grpSpPr>
      <p:sp>
        <p:nvSpPr>
          <p:cNvPr id="2" name="Text 0"/>
          <p:cNvSpPr/>
          <p:nvPr/>
        </p:nvSpPr>
        <p:spPr>
          <a:xfrm>
            <a:off x="548640" y="365760"/>
            <a:ext cx="7315200" cy="640080"/>
          </a:xfrm>
          <a:prstGeom prst="rect">
            <a:avLst/>
          </a:prstGeom>
          <a:noFill/>
          <a:ln/>
        </p:spPr>
        <p:txBody>
          <a:bodyPr wrap="square" lIns="0" tIns="0" rIns="0" bIns="0" rtlCol="0" anchor="ctr"/>
          <a:lstStyle/>
          <a:p>
            <a:pPr marL="0" indent="0">
              <a:buNone/>
            </a:pPr>
            <a:r>
              <a:rPr lang="en-US" sz="3200" b="1" dirty="0">
                <a:solidFill>
                  <a:srgbClr val="1A2332"/>
                </a:solidFill>
                <a:latin typeface="Trebuchet MS" pitchFamily="34" charset="0"/>
                <a:ea typeface="Trebuchet MS" pitchFamily="34" charset="-122"/>
                <a:cs typeface="Trebuchet MS" pitchFamily="34" charset="-120"/>
              </a:rPr>
              <a:t>DEMO FLOW</a:t>
            </a:r>
            <a:endParaRPr lang="en-US" sz="3200" dirty="0"/>
          </a:p>
        </p:txBody>
      </p:sp>
      <p:sp>
        <p:nvSpPr>
          <p:cNvPr id="3" name="Text 1"/>
          <p:cNvSpPr/>
          <p:nvPr/>
        </p:nvSpPr>
        <p:spPr>
          <a:xfrm>
            <a:off x="548640" y="914400"/>
            <a:ext cx="5486400" cy="365760"/>
          </a:xfrm>
          <a:prstGeom prst="rect">
            <a:avLst/>
          </a:prstGeom>
          <a:noFill/>
          <a:ln/>
        </p:spPr>
        <p:txBody>
          <a:bodyPr wrap="square" lIns="0" tIns="0" rIns="0" bIns="0" rtlCol="0" anchor="ctr"/>
          <a:lstStyle/>
          <a:p>
            <a:pPr marL="0" indent="0">
              <a:buNone/>
            </a:pPr>
            <a:r>
              <a:rPr lang="en-US" sz="1400" dirty="0">
                <a:solidFill>
                  <a:srgbClr val="4A5568"/>
                </a:solidFill>
                <a:latin typeface="Calibri" pitchFamily="34" charset="0"/>
                <a:ea typeface="Calibri" pitchFamily="34" charset="-122"/>
                <a:cs typeface="Calibri" pitchFamily="34" charset="-120"/>
              </a:rPr>
              <a:t>What we will show today</a:t>
            </a:r>
            <a:endParaRPr lang="en-US" sz="1400" dirty="0"/>
          </a:p>
        </p:txBody>
      </p:sp>
      <p:sp>
        <p:nvSpPr>
          <p:cNvPr id="4" name="Shape 2"/>
          <p:cNvSpPr/>
          <p:nvPr/>
        </p:nvSpPr>
        <p:spPr>
          <a:xfrm>
            <a:off x="640080" y="1545336"/>
            <a:ext cx="384048" cy="384048"/>
          </a:xfrm>
          <a:prstGeom prst="ellipse">
            <a:avLst/>
          </a:prstGeom>
          <a:solidFill>
            <a:srgbClr val="E8A620"/>
          </a:solidFill>
          <a:ln/>
        </p:spPr>
        <p:txBody>
          <a:bodyPr/>
          <a:lstStyle/>
          <a:p>
            <a:endParaRPr lang="en-US"/>
          </a:p>
        </p:txBody>
      </p:sp>
      <p:sp>
        <p:nvSpPr>
          <p:cNvPr id="5" name="Text 3"/>
          <p:cNvSpPr/>
          <p:nvPr/>
        </p:nvSpPr>
        <p:spPr>
          <a:xfrm>
            <a:off x="640080" y="1545336"/>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01</a:t>
            </a:r>
            <a:endParaRPr lang="en-US" sz="1300" dirty="0"/>
          </a:p>
        </p:txBody>
      </p:sp>
      <p:sp>
        <p:nvSpPr>
          <p:cNvPr id="6" name="Text 4"/>
          <p:cNvSpPr/>
          <p:nvPr/>
        </p:nvSpPr>
        <p:spPr>
          <a:xfrm>
            <a:off x="1234440" y="1508760"/>
            <a:ext cx="3200400" cy="274320"/>
          </a:xfrm>
          <a:prstGeom prst="rect">
            <a:avLst/>
          </a:prstGeom>
          <a:noFill/>
          <a:ln/>
        </p:spPr>
        <p:txBody>
          <a:bodyPr wrap="square" lIns="0" tIns="0" rIns="0" bIns="0" rtlCol="0" anchor="ctr"/>
          <a:lstStyle/>
          <a:p>
            <a:pPr marL="0" indent="0">
              <a:buNone/>
            </a:pPr>
            <a:r>
              <a:rPr lang="en-US" sz="1600" b="1" dirty="0">
                <a:solidFill>
                  <a:srgbClr val="1A2332"/>
                </a:solidFill>
                <a:latin typeface="Calibri" pitchFamily="34" charset="0"/>
                <a:ea typeface="Calibri" pitchFamily="34" charset="-122"/>
                <a:cs typeface="Calibri" pitchFamily="34" charset="-120"/>
              </a:rPr>
              <a:t>Reports &amp; Exports</a:t>
            </a:r>
            <a:endParaRPr lang="en-US" sz="1600" dirty="0"/>
          </a:p>
        </p:txBody>
      </p:sp>
      <p:sp>
        <p:nvSpPr>
          <p:cNvPr id="7" name="Text 5"/>
          <p:cNvSpPr/>
          <p:nvPr/>
        </p:nvSpPr>
        <p:spPr>
          <a:xfrm>
            <a:off x="1234440" y="1746504"/>
            <a:ext cx="3200400" cy="228600"/>
          </a:xfrm>
          <a:prstGeom prst="rect">
            <a:avLst/>
          </a:prstGeom>
          <a:noFill/>
          <a:ln/>
        </p:spPr>
        <p:txBody>
          <a:bodyPr wrap="square" lIns="0" tIns="0" rIns="0" bIns="0" rtlCol="0" anchor="ctr"/>
          <a:lstStyle/>
          <a:p>
            <a:pPr marL="0" indent="0">
              <a:buNone/>
            </a:pPr>
            <a:r>
              <a:rPr lang="en-US" sz="1200" dirty="0">
                <a:solidFill>
                  <a:srgbClr val="4A5568"/>
                </a:solidFill>
                <a:latin typeface="Calibri" pitchFamily="34" charset="0"/>
                <a:ea typeface="Calibri" pitchFamily="34" charset="-122"/>
                <a:cs typeface="Calibri" pitchFamily="34" charset="-120"/>
              </a:rPr>
              <a:t>Output formats and deliverables</a:t>
            </a:r>
            <a:endParaRPr lang="en-US" sz="1200" dirty="0"/>
          </a:p>
        </p:txBody>
      </p:sp>
      <p:sp>
        <p:nvSpPr>
          <p:cNvPr id="8" name="Shape 6"/>
          <p:cNvSpPr/>
          <p:nvPr/>
        </p:nvSpPr>
        <p:spPr>
          <a:xfrm>
            <a:off x="640080" y="2075688"/>
            <a:ext cx="384048" cy="384048"/>
          </a:xfrm>
          <a:prstGeom prst="ellipse">
            <a:avLst/>
          </a:prstGeom>
          <a:solidFill>
            <a:srgbClr val="1A2332"/>
          </a:solidFill>
          <a:ln/>
        </p:spPr>
        <p:txBody>
          <a:bodyPr/>
          <a:lstStyle/>
          <a:p>
            <a:endParaRPr lang="en-US"/>
          </a:p>
        </p:txBody>
      </p:sp>
      <p:sp>
        <p:nvSpPr>
          <p:cNvPr id="9" name="Text 7"/>
          <p:cNvSpPr/>
          <p:nvPr/>
        </p:nvSpPr>
        <p:spPr>
          <a:xfrm>
            <a:off x="640080" y="2075688"/>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02</a:t>
            </a:r>
            <a:endParaRPr lang="en-US" sz="1300" dirty="0"/>
          </a:p>
        </p:txBody>
      </p:sp>
      <p:sp>
        <p:nvSpPr>
          <p:cNvPr id="10" name="Text 8"/>
          <p:cNvSpPr/>
          <p:nvPr/>
        </p:nvSpPr>
        <p:spPr>
          <a:xfrm>
            <a:off x="1234440" y="2039112"/>
            <a:ext cx="3200400" cy="274320"/>
          </a:xfrm>
          <a:prstGeom prst="rect">
            <a:avLst/>
          </a:prstGeom>
          <a:noFill/>
          <a:ln/>
        </p:spPr>
        <p:txBody>
          <a:bodyPr wrap="square" lIns="0" tIns="0" rIns="0" bIns="0" rtlCol="0" anchor="ctr"/>
          <a:lstStyle/>
          <a:p>
            <a:pPr marL="0" indent="0">
              <a:buNone/>
            </a:pPr>
            <a:r>
              <a:rPr lang="en-US" sz="1600" b="1" dirty="0">
                <a:solidFill>
                  <a:srgbClr val="1A2332"/>
                </a:solidFill>
                <a:latin typeface="Calibri" pitchFamily="34" charset="0"/>
                <a:ea typeface="Calibri" pitchFamily="34" charset="-122"/>
                <a:cs typeface="Calibri" pitchFamily="34" charset="-120"/>
              </a:rPr>
              <a:t>Structured Code Logic</a:t>
            </a:r>
            <a:endParaRPr lang="en-US" sz="1600" dirty="0"/>
          </a:p>
        </p:txBody>
      </p:sp>
      <p:sp>
        <p:nvSpPr>
          <p:cNvPr id="11" name="Text 9"/>
          <p:cNvSpPr/>
          <p:nvPr/>
        </p:nvSpPr>
        <p:spPr>
          <a:xfrm>
            <a:off x="1234440" y="2276856"/>
            <a:ext cx="3200400" cy="228600"/>
          </a:xfrm>
          <a:prstGeom prst="rect">
            <a:avLst/>
          </a:prstGeom>
          <a:noFill/>
          <a:ln/>
        </p:spPr>
        <p:txBody>
          <a:bodyPr wrap="square" lIns="0" tIns="0" rIns="0" bIns="0" rtlCol="0" anchor="ctr"/>
          <a:lstStyle/>
          <a:p>
            <a:pPr marL="0" indent="0">
              <a:buNone/>
            </a:pPr>
            <a:r>
              <a:rPr lang="en-US" sz="1200" dirty="0">
                <a:solidFill>
                  <a:srgbClr val="4A5568"/>
                </a:solidFill>
                <a:latin typeface="Calibri" pitchFamily="34" charset="0"/>
                <a:ea typeface="Calibri" pitchFamily="34" charset="-122"/>
                <a:cs typeface="Calibri" pitchFamily="34" charset="-120"/>
              </a:rPr>
              <a:t>Code transformed into computable form</a:t>
            </a:r>
            <a:endParaRPr lang="en-US" sz="1200" dirty="0"/>
          </a:p>
        </p:txBody>
      </p:sp>
      <p:sp>
        <p:nvSpPr>
          <p:cNvPr id="12" name="Shape 10"/>
          <p:cNvSpPr/>
          <p:nvPr/>
        </p:nvSpPr>
        <p:spPr>
          <a:xfrm>
            <a:off x="640080" y="2606040"/>
            <a:ext cx="384048" cy="384048"/>
          </a:xfrm>
          <a:prstGeom prst="ellipse">
            <a:avLst/>
          </a:prstGeom>
          <a:solidFill>
            <a:srgbClr val="1A2332"/>
          </a:solidFill>
          <a:ln/>
        </p:spPr>
        <p:txBody>
          <a:bodyPr/>
          <a:lstStyle/>
          <a:p>
            <a:endParaRPr lang="en-US"/>
          </a:p>
        </p:txBody>
      </p:sp>
      <p:sp>
        <p:nvSpPr>
          <p:cNvPr id="13" name="Text 11"/>
          <p:cNvSpPr/>
          <p:nvPr/>
        </p:nvSpPr>
        <p:spPr>
          <a:xfrm>
            <a:off x="640080" y="2606040"/>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03</a:t>
            </a:r>
            <a:endParaRPr lang="en-US" sz="1300" dirty="0"/>
          </a:p>
        </p:txBody>
      </p:sp>
      <p:sp>
        <p:nvSpPr>
          <p:cNvPr id="14" name="Text 12"/>
          <p:cNvSpPr/>
          <p:nvPr/>
        </p:nvSpPr>
        <p:spPr>
          <a:xfrm>
            <a:off x="1234440" y="2569464"/>
            <a:ext cx="3200400" cy="274320"/>
          </a:xfrm>
          <a:prstGeom prst="rect">
            <a:avLst/>
          </a:prstGeom>
          <a:noFill/>
          <a:ln/>
        </p:spPr>
        <p:txBody>
          <a:bodyPr wrap="square" lIns="0" tIns="0" rIns="0" bIns="0" rtlCol="0" anchor="ctr"/>
          <a:lstStyle/>
          <a:p>
            <a:pPr marL="0" indent="0">
              <a:buNone/>
            </a:pPr>
            <a:r>
              <a:rPr lang="en-US" sz="1600" b="1" dirty="0">
                <a:solidFill>
                  <a:srgbClr val="1A2332"/>
                </a:solidFill>
                <a:latin typeface="Calibri" pitchFamily="34" charset="0"/>
                <a:ea typeface="Calibri" pitchFamily="34" charset="-122"/>
                <a:cs typeface="Calibri" pitchFamily="34" charset="-120"/>
              </a:rPr>
              <a:t>AI-Assisted Pipeline</a:t>
            </a:r>
            <a:endParaRPr lang="en-US" sz="1600" dirty="0"/>
          </a:p>
        </p:txBody>
      </p:sp>
      <p:sp>
        <p:nvSpPr>
          <p:cNvPr id="15" name="Text 13"/>
          <p:cNvSpPr/>
          <p:nvPr/>
        </p:nvSpPr>
        <p:spPr>
          <a:xfrm>
            <a:off x="1234440" y="2807208"/>
            <a:ext cx="3200400" cy="228600"/>
          </a:xfrm>
          <a:prstGeom prst="rect">
            <a:avLst/>
          </a:prstGeom>
          <a:noFill/>
          <a:ln/>
        </p:spPr>
        <p:txBody>
          <a:bodyPr wrap="square" lIns="0" tIns="0" rIns="0" bIns="0" rtlCol="0" anchor="ctr"/>
          <a:lstStyle/>
          <a:p>
            <a:pPr marL="0" indent="0">
              <a:buNone/>
            </a:pPr>
            <a:r>
              <a:rPr lang="en-US" sz="1200" dirty="0">
                <a:solidFill>
                  <a:srgbClr val="4A5568"/>
                </a:solidFill>
                <a:latin typeface="Calibri" pitchFamily="34" charset="0"/>
                <a:ea typeface="Calibri" pitchFamily="34" charset="-122"/>
                <a:cs typeface="Calibri" pitchFamily="34" charset="-120"/>
              </a:rPr>
              <a:t>From code text to executable checks</a:t>
            </a:r>
            <a:endParaRPr lang="en-US" sz="1200" dirty="0"/>
          </a:p>
        </p:txBody>
      </p:sp>
      <p:sp>
        <p:nvSpPr>
          <p:cNvPr id="16" name="Shape 14"/>
          <p:cNvSpPr/>
          <p:nvPr/>
        </p:nvSpPr>
        <p:spPr>
          <a:xfrm>
            <a:off x="640080" y="3136392"/>
            <a:ext cx="384048" cy="384048"/>
          </a:xfrm>
          <a:prstGeom prst="ellipse">
            <a:avLst/>
          </a:prstGeom>
          <a:solidFill>
            <a:srgbClr val="1A2332"/>
          </a:solidFill>
          <a:ln/>
        </p:spPr>
        <p:txBody>
          <a:bodyPr/>
          <a:lstStyle/>
          <a:p>
            <a:endParaRPr lang="en-US"/>
          </a:p>
        </p:txBody>
      </p:sp>
      <p:sp>
        <p:nvSpPr>
          <p:cNvPr id="17" name="Text 15"/>
          <p:cNvSpPr/>
          <p:nvPr/>
        </p:nvSpPr>
        <p:spPr>
          <a:xfrm>
            <a:off x="640080" y="3136392"/>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04</a:t>
            </a:r>
            <a:endParaRPr lang="en-US" sz="1300" dirty="0"/>
          </a:p>
        </p:txBody>
      </p:sp>
      <p:sp>
        <p:nvSpPr>
          <p:cNvPr id="18" name="Text 16"/>
          <p:cNvSpPr/>
          <p:nvPr/>
        </p:nvSpPr>
        <p:spPr>
          <a:xfrm>
            <a:off x="1234440" y="3099816"/>
            <a:ext cx="3200400" cy="274320"/>
          </a:xfrm>
          <a:prstGeom prst="rect">
            <a:avLst/>
          </a:prstGeom>
          <a:noFill/>
          <a:ln/>
        </p:spPr>
        <p:txBody>
          <a:bodyPr wrap="square" lIns="0" tIns="0" rIns="0" bIns="0" rtlCol="0" anchor="ctr"/>
          <a:lstStyle/>
          <a:p>
            <a:pPr marL="0" indent="0">
              <a:buNone/>
            </a:pPr>
            <a:r>
              <a:rPr lang="en-US" sz="1600" b="1" dirty="0">
                <a:solidFill>
                  <a:srgbClr val="1A2332"/>
                </a:solidFill>
                <a:latin typeface="Calibri" pitchFamily="34" charset="0"/>
                <a:ea typeface="Calibri" pitchFamily="34" charset="-122"/>
                <a:cs typeface="Calibri" pitchFamily="34" charset="-120"/>
              </a:rPr>
              <a:t>Compliance Outcomes</a:t>
            </a:r>
            <a:endParaRPr lang="en-US" sz="1600" dirty="0"/>
          </a:p>
        </p:txBody>
      </p:sp>
      <p:sp>
        <p:nvSpPr>
          <p:cNvPr id="19" name="Text 17"/>
          <p:cNvSpPr/>
          <p:nvPr/>
        </p:nvSpPr>
        <p:spPr>
          <a:xfrm>
            <a:off x="1234440" y="3337560"/>
            <a:ext cx="3200400" cy="228600"/>
          </a:xfrm>
          <a:prstGeom prst="rect">
            <a:avLst/>
          </a:prstGeom>
          <a:noFill/>
          <a:ln/>
        </p:spPr>
        <p:txBody>
          <a:bodyPr wrap="square" lIns="0" tIns="0" rIns="0" bIns="0" rtlCol="0" anchor="ctr"/>
          <a:lstStyle/>
          <a:p>
            <a:pPr marL="0" indent="0">
              <a:buNone/>
            </a:pPr>
            <a:r>
              <a:rPr lang="en-US" sz="1200" dirty="0">
                <a:solidFill>
                  <a:srgbClr val="4A5568"/>
                </a:solidFill>
                <a:latin typeface="Calibri" pitchFamily="34" charset="0"/>
                <a:ea typeface="Calibri" pitchFamily="34" charset="-122"/>
                <a:cs typeface="Calibri" pitchFamily="34" charset="-120"/>
              </a:rPr>
              <a:t>Result types and failure states</a:t>
            </a:r>
            <a:endParaRPr lang="en-US" sz="1200" dirty="0"/>
          </a:p>
        </p:txBody>
      </p:sp>
      <p:sp>
        <p:nvSpPr>
          <p:cNvPr id="20" name="Shape 18"/>
          <p:cNvSpPr/>
          <p:nvPr/>
        </p:nvSpPr>
        <p:spPr>
          <a:xfrm>
            <a:off x="640080" y="3666744"/>
            <a:ext cx="384048" cy="384048"/>
          </a:xfrm>
          <a:prstGeom prst="ellipse">
            <a:avLst/>
          </a:prstGeom>
          <a:solidFill>
            <a:srgbClr val="1A2332"/>
          </a:solidFill>
          <a:ln/>
        </p:spPr>
        <p:txBody>
          <a:bodyPr/>
          <a:lstStyle/>
          <a:p>
            <a:endParaRPr lang="en-US"/>
          </a:p>
        </p:txBody>
      </p:sp>
      <p:sp>
        <p:nvSpPr>
          <p:cNvPr id="21" name="Text 19"/>
          <p:cNvSpPr/>
          <p:nvPr/>
        </p:nvSpPr>
        <p:spPr>
          <a:xfrm>
            <a:off x="640080" y="3666744"/>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05</a:t>
            </a:r>
            <a:endParaRPr lang="en-US" sz="1300" dirty="0"/>
          </a:p>
        </p:txBody>
      </p:sp>
      <p:sp>
        <p:nvSpPr>
          <p:cNvPr id="22" name="Text 20"/>
          <p:cNvSpPr/>
          <p:nvPr/>
        </p:nvSpPr>
        <p:spPr>
          <a:xfrm>
            <a:off x="1234440" y="3630168"/>
            <a:ext cx="3200400" cy="274320"/>
          </a:xfrm>
          <a:prstGeom prst="rect">
            <a:avLst/>
          </a:prstGeom>
          <a:noFill/>
          <a:ln/>
        </p:spPr>
        <p:txBody>
          <a:bodyPr wrap="square" lIns="0" tIns="0" rIns="0" bIns="0" rtlCol="0" anchor="ctr"/>
          <a:lstStyle/>
          <a:p>
            <a:pPr marL="0" indent="0">
              <a:buNone/>
            </a:pPr>
            <a:r>
              <a:rPr lang="en-US" sz="1600" b="1" dirty="0">
                <a:solidFill>
                  <a:srgbClr val="1A2332"/>
                </a:solidFill>
                <a:latin typeface="Calibri" pitchFamily="34" charset="0"/>
                <a:ea typeface="Calibri" pitchFamily="34" charset="-122"/>
                <a:cs typeface="Calibri" pitchFamily="34" charset="-120"/>
              </a:rPr>
              <a:t>IFC Model Review</a:t>
            </a:r>
            <a:endParaRPr lang="en-US" sz="1600" dirty="0"/>
          </a:p>
        </p:txBody>
      </p:sp>
      <p:sp>
        <p:nvSpPr>
          <p:cNvPr id="23" name="Text 21"/>
          <p:cNvSpPr/>
          <p:nvPr/>
        </p:nvSpPr>
        <p:spPr>
          <a:xfrm>
            <a:off x="1234440" y="3867912"/>
            <a:ext cx="3200400" cy="228600"/>
          </a:xfrm>
          <a:prstGeom prst="rect">
            <a:avLst/>
          </a:prstGeom>
          <a:noFill/>
          <a:ln/>
        </p:spPr>
        <p:txBody>
          <a:bodyPr wrap="square" lIns="0" tIns="0" rIns="0" bIns="0" rtlCol="0" anchor="ctr"/>
          <a:lstStyle/>
          <a:p>
            <a:pPr marL="0" indent="0">
              <a:buNone/>
            </a:pPr>
            <a:r>
              <a:rPr lang="en-US" sz="1200" dirty="0">
                <a:solidFill>
                  <a:srgbClr val="4A5568"/>
                </a:solidFill>
                <a:latin typeface="Calibri" pitchFamily="34" charset="0"/>
                <a:ea typeface="Calibri" pitchFamily="34" charset="-122"/>
                <a:cs typeface="Calibri" pitchFamily="34" charset="-120"/>
              </a:rPr>
              <a:t>3D view with highlighted failures</a:t>
            </a:r>
            <a:endParaRPr lang="en-US" sz="1200" dirty="0"/>
          </a:p>
        </p:txBody>
      </p:sp>
      <p:sp>
        <p:nvSpPr>
          <p:cNvPr id="24" name="Shape 22"/>
          <p:cNvSpPr/>
          <p:nvPr/>
        </p:nvSpPr>
        <p:spPr>
          <a:xfrm>
            <a:off x="640080" y="4197096"/>
            <a:ext cx="384048" cy="384048"/>
          </a:xfrm>
          <a:prstGeom prst="ellipse">
            <a:avLst/>
          </a:prstGeom>
          <a:solidFill>
            <a:srgbClr val="1A2332"/>
          </a:solidFill>
          <a:ln/>
        </p:spPr>
        <p:txBody>
          <a:bodyPr/>
          <a:lstStyle/>
          <a:p>
            <a:endParaRPr lang="en-US"/>
          </a:p>
        </p:txBody>
      </p:sp>
      <p:sp>
        <p:nvSpPr>
          <p:cNvPr id="25" name="Text 23"/>
          <p:cNvSpPr/>
          <p:nvPr/>
        </p:nvSpPr>
        <p:spPr>
          <a:xfrm>
            <a:off x="640080" y="4197096"/>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06</a:t>
            </a:r>
            <a:endParaRPr lang="en-US" sz="1300" dirty="0"/>
          </a:p>
        </p:txBody>
      </p:sp>
      <p:sp>
        <p:nvSpPr>
          <p:cNvPr id="26" name="Text 24"/>
          <p:cNvSpPr/>
          <p:nvPr/>
        </p:nvSpPr>
        <p:spPr>
          <a:xfrm>
            <a:off x="1234440" y="4160520"/>
            <a:ext cx="3200400" cy="274320"/>
          </a:xfrm>
          <a:prstGeom prst="rect">
            <a:avLst/>
          </a:prstGeom>
          <a:noFill/>
          <a:ln/>
        </p:spPr>
        <p:txBody>
          <a:bodyPr wrap="square" lIns="0" tIns="0" rIns="0" bIns="0" rtlCol="0" anchor="ctr"/>
          <a:lstStyle/>
          <a:p>
            <a:pPr marL="0" indent="0">
              <a:buNone/>
            </a:pPr>
            <a:r>
              <a:rPr lang="en-US" sz="1600" b="1" dirty="0">
                <a:solidFill>
                  <a:srgbClr val="1A2332"/>
                </a:solidFill>
                <a:latin typeface="Calibri" pitchFamily="34" charset="0"/>
                <a:ea typeface="Calibri" pitchFamily="34" charset="-122"/>
                <a:cs typeface="Calibri" pitchFamily="34" charset="-120"/>
              </a:rPr>
              <a:t>Differentiation</a:t>
            </a:r>
            <a:endParaRPr lang="en-US" sz="1600" dirty="0"/>
          </a:p>
        </p:txBody>
      </p:sp>
      <p:sp>
        <p:nvSpPr>
          <p:cNvPr id="27" name="Text 25"/>
          <p:cNvSpPr/>
          <p:nvPr/>
        </p:nvSpPr>
        <p:spPr>
          <a:xfrm>
            <a:off x="1234440" y="4398264"/>
            <a:ext cx="3200400" cy="228600"/>
          </a:xfrm>
          <a:prstGeom prst="rect">
            <a:avLst/>
          </a:prstGeom>
          <a:noFill/>
          <a:ln/>
        </p:spPr>
        <p:txBody>
          <a:bodyPr wrap="square" lIns="0" tIns="0" rIns="0" bIns="0" rtlCol="0" anchor="ctr"/>
          <a:lstStyle/>
          <a:p>
            <a:pPr marL="0" indent="0">
              <a:buNone/>
            </a:pPr>
            <a:r>
              <a:rPr lang="en-US" sz="1200" dirty="0">
                <a:solidFill>
                  <a:srgbClr val="4A5568"/>
                </a:solidFill>
                <a:latin typeface="Calibri" pitchFamily="34" charset="0"/>
                <a:ea typeface="Calibri" pitchFamily="34" charset="-122"/>
                <a:cs typeface="Calibri" pitchFamily="34" charset="-120"/>
              </a:rPr>
              <a:t>Competitive and practical advantages</a:t>
            </a:r>
            <a:endParaRPr lang="en-US" sz="1200" dirty="0"/>
          </a:p>
        </p:txBody>
      </p:sp>
      <p:pic>
        <p:nvPicPr>
          <p:cNvPr id="28" name="Image 0" descr="/home/claude/logo_transparent.png"/>
          <p:cNvPicPr>
            <a:picLocks noChangeAspect="1"/>
          </p:cNvPicPr>
          <p:nvPr/>
        </p:nvPicPr>
        <p:blipFill>
          <a:blip r:embed="rId3"/>
          <a:stretch>
            <a:fillRect/>
          </a:stretch>
        </p:blipFill>
        <p:spPr>
          <a:xfrm>
            <a:off x="5669280" y="1188720"/>
            <a:ext cx="3017520" cy="3017520"/>
          </a:xfrm>
          <a:prstGeom prst="rect">
            <a:avLst/>
          </a:prstGeom>
        </p:spPr>
      </p:pic>
      <p:sp>
        <p:nvSpPr>
          <p:cNvPr id="29" name="Shape 26"/>
          <p:cNvSpPr/>
          <p:nvPr/>
        </p:nvSpPr>
        <p:spPr>
          <a:xfrm>
            <a:off x="0" y="4892040"/>
            <a:ext cx="9144000" cy="251460"/>
          </a:xfrm>
          <a:prstGeom prst="rect">
            <a:avLst/>
          </a:prstGeom>
          <a:solidFill>
            <a:srgbClr val="1A2332"/>
          </a:solidFill>
          <a:ln/>
        </p:spPr>
        <p:txBody>
          <a:bodyPr/>
          <a:lstStyle/>
          <a:p>
            <a:endParaRPr lang="en-US"/>
          </a:p>
        </p:txBody>
      </p:sp>
      <p:sp>
        <p:nvSpPr>
          <p:cNvPr id="30" name="Text 27"/>
          <p:cNvSpPr/>
          <p:nvPr/>
        </p:nvSpPr>
        <p:spPr>
          <a:xfrm>
            <a:off x="457200" y="4892040"/>
            <a:ext cx="8229600" cy="251460"/>
          </a:xfrm>
          <a:prstGeom prst="rect">
            <a:avLst/>
          </a:prstGeom>
          <a:noFill/>
          <a:ln/>
        </p:spPr>
        <p:txBody>
          <a:bodyPr wrap="square" lIns="0" tIns="0" rIns="0" bIns="0" rtlCol="0" anchor="ctr"/>
          <a:lstStyle/>
          <a:p>
            <a:pPr marL="0" indent="0">
              <a:buNone/>
            </a:pPr>
            <a:r>
              <a:rPr lang="en-US" sz="900" dirty="0">
                <a:solidFill>
                  <a:srgbClr val="CBD5E0"/>
                </a:solidFill>
                <a:latin typeface="Calibri" pitchFamily="34" charset="0"/>
                <a:ea typeface="Calibri" pitchFamily="34" charset="-122"/>
                <a:cs typeface="Calibri" pitchFamily="34" charset="-120"/>
              </a:rPr>
              <a:t>Armadillo Code Compliance  |  Constructed Mind LLC</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6F3"/>
        </a:solidFill>
        <a:effectLst/>
      </p:bgPr>
    </p:bg>
    <p:spTree>
      <p:nvGrpSpPr>
        <p:cNvPr id="1" name=""/>
        <p:cNvGrpSpPr/>
        <p:nvPr/>
      </p:nvGrpSpPr>
      <p:grpSpPr>
        <a:xfrm>
          <a:off x="0" y="0"/>
          <a:ext cx="0" cy="0"/>
          <a:chOff x="0" y="0"/>
          <a:chExt cx="0" cy="0"/>
        </a:xfrm>
      </p:grpSpPr>
      <p:sp>
        <p:nvSpPr>
          <p:cNvPr id="2" name="Text 0"/>
          <p:cNvSpPr/>
          <p:nvPr/>
        </p:nvSpPr>
        <p:spPr>
          <a:xfrm>
            <a:off x="548640" y="365760"/>
            <a:ext cx="7315200" cy="640080"/>
          </a:xfrm>
          <a:prstGeom prst="rect">
            <a:avLst/>
          </a:prstGeom>
          <a:noFill/>
          <a:ln/>
        </p:spPr>
        <p:txBody>
          <a:bodyPr wrap="square" lIns="0" tIns="0" rIns="0" bIns="0" rtlCol="0" anchor="ctr"/>
          <a:lstStyle/>
          <a:p>
            <a:pPr marL="0" indent="0">
              <a:buNone/>
            </a:pPr>
            <a:r>
              <a:rPr lang="en-US" sz="3200" b="1" dirty="0">
                <a:solidFill>
                  <a:srgbClr val="1A2332"/>
                </a:solidFill>
                <a:latin typeface="Trebuchet MS" pitchFamily="34" charset="0"/>
                <a:ea typeface="Trebuchet MS" pitchFamily="34" charset="-122"/>
                <a:cs typeface="Trebuchet MS" pitchFamily="34" charset="-120"/>
              </a:rPr>
              <a:t>REPORTING &amp; DELIVERABLES</a:t>
            </a:r>
            <a:endParaRPr lang="en-US" sz="3200" dirty="0"/>
          </a:p>
        </p:txBody>
      </p:sp>
      <p:sp>
        <p:nvSpPr>
          <p:cNvPr id="3" name="Text 1"/>
          <p:cNvSpPr/>
          <p:nvPr/>
        </p:nvSpPr>
        <p:spPr>
          <a:xfrm>
            <a:off x="548640" y="1428750"/>
            <a:ext cx="4572000" cy="2286000"/>
          </a:xfrm>
          <a:prstGeom prst="rect">
            <a:avLst/>
          </a:prstGeom>
          <a:noFill/>
          <a:ln/>
        </p:spPr>
        <p:txBody>
          <a:bodyPr wrap="square" rtlCol="0" anchor="ctr"/>
          <a:lstStyle/>
          <a:p>
            <a:pPr marL="342900" indent="-342900">
              <a:spcAft>
                <a:spcPts val="800"/>
              </a:spcAft>
              <a:buSzPct val="100000"/>
              <a:buChar char="•"/>
            </a:pPr>
            <a:r>
              <a:rPr lang="en-US" sz="1400" dirty="0">
                <a:solidFill>
                  <a:srgbClr val="1A2332"/>
                </a:solidFill>
                <a:latin typeface="Calibri" pitchFamily="34" charset="0"/>
                <a:ea typeface="Calibri" pitchFamily="34" charset="-122"/>
                <a:cs typeface="Calibri" pitchFamily="34" charset="-120"/>
              </a:rPr>
              <a:t>Reports selectable directly in the interface</a:t>
            </a:r>
            <a:endParaRPr lang="en-US" sz="1400" dirty="0"/>
          </a:p>
          <a:p>
            <a:pPr marL="342900" indent="-342900">
              <a:spcAft>
                <a:spcPts val="800"/>
              </a:spcAft>
              <a:buSzPct val="100000"/>
              <a:buChar char="•"/>
            </a:pPr>
            <a:r>
              <a:rPr lang="en-US" sz="1400" dirty="0">
                <a:solidFill>
                  <a:srgbClr val="1A2332"/>
                </a:solidFill>
                <a:latin typeface="Calibri" pitchFamily="34" charset="0"/>
                <a:ea typeface="Calibri" pitchFamily="34" charset="-122"/>
                <a:cs typeface="Calibri" pitchFamily="34" charset="-120"/>
              </a:rPr>
              <a:t>Export to Excel, CSV, Word, and PDF</a:t>
            </a:r>
            <a:endParaRPr lang="en-US" sz="1400" dirty="0"/>
          </a:p>
          <a:p>
            <a:pPr marL="342900" indent="-342900">
              <a:spcAft>
                <a:spcPts val="800"/>
              </a:spcAft>
              <a:buSzPct val="100000"/>
              <a:buChar char="•"/>
            </a:pPr>
            <a:r>
              <a:rPr lang="en-US" sz="1400" dirty="0">
                <a:solidFill>
                  <a:srgbClr val="1A2332"/>
                </a:solidFill>
                <a:latin typeface="Calibri" pitchFamily="34" charset="0"/>
                <a:ea typeface="Calibri" pitchFamily="34" charset="-122"/>
                <a:cs typeface="Calibri" pitchFamily="34" charset="-120"/>
              </a:rPr>
              <a:t>Designed for practical review and sharing</a:t>
            </a:r>
            <a:endParaRPr lang="en-US" sz="1400" dirty="0"/>
          </a:p>
          <a:p>
            <a:pPr marL="342900" indent="-342900">
              <a:spcAft>
                <a:spcPts val="800"/>
              </a:spcAft>
              <a:buSzPct val="100000"/>
              <a:buChar char="•"/>
            </a:pPr>
            <a:r>
              <a:rPr lang="en-US" sz="1400" dirty="0">
                <a:solidFill>
                  <a:srgbClr val="1A2332"/>
                </a:solidFill>
                <a:latin typeface="Calibri" pitchFamily="34" charset="0"/>
                <a:ea typeface="Calibri" pitchFamily="34" charset="-122"/>
                <a:cs typeface="Calibri" pitchFamily="34" charset="-120"/>
              </a:rPr>
              <a:t>Inputs:</a:t>
            </a:r>
          </a:p>
          <a:p>
            <a:pPr marL="800100" lvl="1" indent="-342900">
              <a:spcAft>
                <a:spcPts val="800"/>
              </a:spcAft>
              <a:buSzPct val="100000"/>
              <a:buChar char="•"/>
            </a:pPr>
            <a:r>
              <a:rPr lang="en-US" sz="1400" dirty="0">
                <a:solidFill>
                  <a:srgbClr val="1A2332"/>
                </a:solidFill>
                <a:latin typeface="Calibri" pitchFamily="34" charset="0"/>
                <a:ea typeface="Calibri" pitchFamily="34" charset="-122"/>
                <a:cs typeface="Calibri" pitchFamily="34" charset="-120"/>
              </a:rPr>
              <a:t>2-D PDF architect drawings</a:t>
            </a:r>
          </a:p>
          <a:p>
            <a:pPr marL="800100" lvl="1" indent="-342900">
              <a:spcAft>
                <a:spcPts val="800"/>
              </a:spcAft>
              <a:buSzPct val="100000"/>
              <a:buChar char="•"/>
            </a:pPr>
            <a:r>
              <a:rPr lang="en-US" sz="1400" dirty="0">
                <a:solidFill>
                  <a:srgbClr val="1A2332"/>
                </a:solidFill>
                <a:latin typeface="Calibri" pitchFamily="34" charset="0"/>
                <a:ea typeface="Calibri" pitchFamily="34" charset="-122"/>
                <a:cs typeface="Calibri" pitchFamily="34" charset="-120"/>
              </a:rPr>
              <a:t>3-D design files (IFC)</a:t>
            </a:r>
          </a:p>
          <a:p>
            <a:pPr marL="800100" lvl="1" indent="-342900">
              <a:spcAft>
                <a:spcPts val="800"/>
              </a:spcAft>
              <a:buSzPct val="100000"/>
              <a:buChar char="•"/>
            </a:pPr>
            <a:r>
              <a:rPr lang="en-US" sz="1400" dirty="0">
                <a:solidFill>
                  <a:srgbClr val="1A2332"/>
                </a:solidFill>
                <a:latin typeface="Calibri" pitchFamily="34" charset="0"/>
                <a:ea typeface="Calibri" pitchFamily="34" charset="-122"/>
                <a:cs typeface="Calibri" pitchFamily="34" charset="-120"/>
              </a:rPr>
              <a:t>Supplemental documents:  site plans, surveys, etc.</a:t>
            </a:r>
          </a:p>
          <a:p>
            <a:pPr marL="800100" lvl="1" indent="-342900">
              <a:spcAft>
                <a:spcPts val="800"/>
              </a:spcAft>
              <a:buSzPct val="100000"/>
              <a:buChar char="•"/>
            </a:pPr>
            <a:r>
              <a:rPr lang="en-US" sz="1400" dirty="0">
                <a:solidFill>
                  <a:srgbClr val="1A2332"/>
                </a:solidFill>
                <a:latin typeface="Calibri" pitchFamily="34" charset="0"/>
                <a:ea typeface="Calibri" pitchFamily="34" charset="-122"/>
                <a:cs typeface="Calibri" pitchFamily="34" charset="-120"/>
              </a:rPr>
              <a:t>Inspector’s reports</a:t>
            </a:r>
          </a:p>
          <a:p>
            <a:pPr marL="800100" lvl="1" indent="-342900">
              <a:spcAft>
                <a:spcPts val="800"/>
              </a:spcAft>
              <a:buSzPct val="100000"/>
              <a:buChar char="•"/>
            </a:pPr>
            <a:r>
              <a:rPr lang="en-US" sz="1400" dirty="0">
                <a:solidFill>
                  <a:srgbClr val="1A2332"/>
                </a:solidFill>
                <a:latin typeface="Calibri" pitchFamily="34" charset="0"/>
                <a:ea typeface="Calibri" pitchFamily="34" charset="-122"/>
                <a:cs typeface="Calibri" pitchFamily="34" charset="-120"/>
              </a:rPr>
              <a:t>MEP designs, etc.</a:t>
            </a:r>
            <a:endParaRPr lang="en-US" sz="1400" dirty="0"/>
          </a:p>
        </p:txBody>
      </p:sp>
      <p:sp>
        <p:nvSpPr>
          <p:cNvPr id="4" name="Shape 2"/>
          <p:cNvSpPr/>
          <p:nvPr/>
        </p:nvSpPr>
        <p:spPr>
          <a:xfrm>
            <a:off x="5669280" y="1371600"/>
            <a:ext cx="1371600" cy="640080"/>
          </a:xfrm>
          <a:prstGeom prst="rect">
            <a:avLst/>
          </a:prstGeom>
          <a:solidFill>
            <a:srgbClr val="217346"/>
          </a:solidFill>
          <a:ln/>
          <a:effectLst>
            <a:outerShdw blurRad="50800" dist="12700" dir="8100000" algn="bl" rotWithShape="0">
              <a:srgbClr val="000000">
                <a:alpha val="8000"/>
              </a:srgbClr>
            </a:outerShdw>
          </a:effectLst>
        </p:spPr>
        <p:txBody>
          <a:bodyPr/>
          <a:lstStyle/>
          <a:p>
            <a:endParaRPr lang="en-US"/>
          </a:p>
        </p:txBody>
      </p:sp>
      <p:sp>
        <p:nvSpPr>
          <p:cNvPr id="5" name="Text 3"/>
          <p:cNvSpPr/>
          <p:nvPr/>
        </p:nvSpPr>
        <p:spPr>
          <a:xfrm>
            <a:off x="5669280" y="1371600"/>
            <a:ext cx="1371600" cy="64008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Excel</a:t>
            </a:r>
            <a:endParaRPr lang="en-US" sz="1400" dirty="0"/>
          </a:p>
        </p:txBody>
      </p:sp>
      <p:sp>
        <p:nvSpPr>
          <p:cNvPr id="6" name="Shape 4"/>
          <p:cNvSpPr/>
          <p:nvPr/>
        </p:nvSpPr>
        <p:spPr>
          <a:xfrm>
            <a:off x="7223760" y="1371600"/>
            <a:ext cx="1371600" cy="640080"/>
          </a:xfrm>
          <a:prstGeom prst="rect">
            <a:avLst/>
          </a:prstGeom>
          <a:solidFill>
            <a:srgbClr val="2D7D9A"/>
          </a:solidFill>
          <a:ln/>
          <a:effectLst>
            <a:outerShdw blurRad="50800" dist="12700" dir="8100000" algn="bl" rotWithShape="0">
              <a:srgbClr val="000000">
                <a:alpha val="8000"/>
              </a:srgbClr>
            </a:outerShdw>
          </a:effectLst>
        </p:spPr>
        <p:txBody>
          <a:bodyPr/>
          <a:lstStyle/>
          <a:p>
            <a:endParaRPr lang="en-US"/>
          </a:p>
        </p:txBody>
      </p:sp>
      <p:sp>
        <p:nvSpPr>
          <p:cNvPr id="7" name="Text 5"/>
          <p:cNvSpPr/>
          <p:nvPr/>
        </p:nvSpPr>
        <p:spPr>
          <a:xfrm>
            <a:off x="7223760" y="1371600"/>
            <a:ext cx="1371600" cy="64008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CSV</a:t>
            </a:r>
            <a:endParaRPr lang="en-US" sz="1400" dirty="0"/>
          </a:p>
        </p:txBody>
      </p:sp>
      <p:sp>
        <p:nvSpPr>
          <p:cNvPr id="8" name="Shape 6"/>
          <p:cNvSpPr/>
          <p:nvPr/>
        </p:nvSpPr>
        <p:spPr>
          <a:xfrm>
            <a:off x="5669280" y="2194560"/>
            <a:ext cx="1371600" cy="640080"/>
          </a:xfrm>
          <a:prstGeom prst="rect">
            <a:avLst/>
          </a:prstGeom>
          <a:solidFill>
            <a:srgbClr val="2B579A"/>
          </a:solidFill>
          <a:ln/>
          <a:effectLst>
            <a:outerShdw blurRad="50800" dist="12700" dir="8100000" algn="bl" rotWithShape="0">
              <a:srgbClr val="000000">
                <a:alpha val="8000"/>
              </a:srgbClr>
            </a:outerShdw>
          </a:effectLst>
        </p:spPr>
        <p:txBody>
          <a:bodyPr/>
          <a:lstStyle/>
          <a:p>
            <a:endParaRPr lang="en-US"/>
          </a:p>
        </p:txBody>
      </p:sp>
      <p:sp>
        <p:nvSpPr>
          <p:cNvPr id="9" name="Text 7"/>
          <p:cNvSpPr/>
          <p:nvPr/>
        </p:nvSpPr>
        <p:spPr>
          <a:xfrm>
            <a:off x="5669280" y="2194560"/>
            <a:ext cx="1371600" cy="64008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Word</a:t>
            </a:r>
            <a:endParaRPr lang="en-US" sz="1400" dirty="0"/>
          </a:p>
        </p:txBody>
      </p:sp>
      <p:sp>
        <p:nvSpPr>
          <p:cNvPr id="10" name="Shape 8"/>
          <p:cNvSpPr/>
          <p:nvPr/>
        </p:nvSpPr>
        <p:spPr>
          <a:xfrm>
            <a:off x="7223760" y="2194560"/>
            <a:ext cx="1371600" cy="640080"/>
          </a:xfrm>
          <a:prstGeom prst="rect">
            <a:avLst/>
          </a:prstGeom>
          <a:solidFill>
            <a:srgbClr val="C0392B"/>
          </a:solidFill>
          <a:ln/>
          <a:effectLst>
            <a:outerShdw blurRad="50800" dist="12700" dir="8100000" algn="bl" rotWithShape="0">
              <a:srgbClr val="000000">
                <a:alpha val="8000"/>
              </a:srgbClr>
            </a:outerShdw>
          </a:effectLst>
        </p:spPr>
        <p:txBody>
          <a:bodyPr/>
          <a:lstStyle/>
          <a:p>
            <a:endParaRPr lang="en-US"/>
          </a:p>
        </p:txBody>
      </p:sp>
      <p:sp>
        <p:nvSpPr>
          <p:cNvPr id="11" name="Text 9"/>
          <p:cNvSpPr/>
          <p:nvPr/>
        </p:nvSpPr>
        <p:spPr>
          <a:xfrm>
            <a:off x="7223760" y="2194560"/>
            <a:ext cx="1371600" cy="64008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PDF</a:t>
            </a:r>
            <a:endParaRPr lang="en-US" sz="1400" dirty="0"/>
          </a:p>
        </p:txBody>
      </p:sp>
      <p:sp>
        <p:nvSpPr>
          <p:cNvPr id="12" name="Shape 10"/>
          <p:cNvSpPr/>
          <p:nvPr/>
        </p:nvSpPr>
        <p:spPr>
          <a:xfrm>
            <a:off x="5669280" y="3017520"/>
            <a:ext cx="1371600" cy="640080"/>
          </a:xfrm>
          <a:prstGeom prst="rect">
            <a:avLst/>
          </a:prstGeom>
          <a:solidFill>
            <a:srgbClr val="D96C2B"/>
          </a:solidFill>
          <a:ln/>
          <a:effectLst>
            <a:outerShdw blurRad="50800" dist="12700" dir="8100000" algn="bl" rotWithShape="0">
              <a:srgbClr val="000000">
                <a:alpha val="8000"/>
              </a:srgbClr>
            </a:outerShdw>
          </a:effectLst>
        </p:spPr>
        <p:txBody>
          <a:bodyPr/>
          <a:lstStyle/>
          <a:p>
            <a:endParaRPr lang="en-US"/>
          </a:p>
        </p:txBody>
      </p:sp>
      <p:sp>
        <p:nvSpPr>
          <p:cNvPr id="13" name="Text 11"/>
          <p:cNvSpPr/>
          <p:nvPr/>
        </p:nvSpPr>
        <p:spPr>
          <a:xfrm>
            <a:off x="5669280" y="3017520"/>
            <a:ext cx="1371600" cy="64008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Slides</a:t>
            </a:r>
            <a:endParaRPr lang="en-US" sz="1400" dirty="0"/>
          </a:p>
        </p:txBody>
      </p:sp>
      <p:sp>
        <p:nvSpPr>
          <p:cNvPr id="14" name="Shape 12"/>
          <p:cNvSpPr/>
          <p:nvPr/>
        </p:nvSpPr>
        <p:spPr>
          <a:xfrm>
            <a:off x="548640" y="4160520"/>
            <a:ext cx="8046720" cy="36576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en-US"/>
          </a:p>
        </p:txBody>
      </p:sp>
      <p:sp>
        <p:nvSpPr>
          <p:cNvPr id="15" name="Shape 13"/>
          <p:cNvSpPr/>
          <p:nvPr/>
        </p:nvSpPr>
        <p:spPr>
          <a:xfrm flipH="1">
            <a:off x="612647" y="4160520"/>
            <a:ext cx="45719" cy="365760"/>
          </a:xfrm>
          <a:prstGeom prst="rect">
            <a:avLst/>
          </a:prstGeom>
          <a:solidFill>
            <a:srgbClr val="E8A620"/>
          </a:solidFill>
          <a:ln/>
        </p:spPr>
        <p:txBody>
          <a:bodyPr/>
          <a:lstStyle/>
          <a:p>
            <a:endParaRPr lang="en-US"/>
          </a:p>
        </p:txBody>
      </p:sp>
      <p:sp>
        <p:nvSpPr>
          <p:cNvPr id="16" name="Text 14"/>
          <p:cNvSpPr/>
          <p:nvPr/>
        </p:nvSpPr>
        <p:spPr>
          <a:xfrm>
            <a:off x="822960" y="4160520"/>
            <a:ext cx="7589520" cy="365760"/>
          </a:xfrm>
          <a:prstGeom prst="rect">
            <a:avLst/>
          </a:prstGeom>
          <a:noFill/>
          <a:ln/>
        </p:spPr>
        <p:txBody>
          <a:bodyPr wrap="square" lIns="0" tIns="0" rIns="0" bIns="0" rtlCol="0" anchor="ctr"/>
          <a:lstStyle/>
          <a:p>
            <a:pPr marL="0" indent="0">
              <a:buNone/>
            </a:pPr>
            <a:r>
              <a:rPr lang="en-US" sz="1300" i="1" dirty="0">
                <a:solidFill>
                  <a:srgbClr val="4A5568"/>
                </a:solidFill>
                <a:latin typeface="Calibri" pitchFamily="34" charset="0"/>
                <a:ea typeface="Calibri" pitchFamily="34" charset="-122"/>
                <a:cs typeface="Calibri" pitchFamily="34" charset="-120"/>
              </a:rPr>
              <a:t>Stakeholders need findings in formats they already use — permit packets, consultant hand-offs, internal archives</a:t>
            </a:r>
            <a:endParaRPr lang="en-US" sz="1300" dirty="0"/>
          </a:p>
        </p:txBody>
      </p:sp>
      <p:sp>
        <p:nvSpPr>
          <p:cNvPr id="17" name="Shape 15"/>
          <p:cNvSpPr/>
          <p:nvPr/>
        </p:nvSpPr>
        <p:spPr>
          <a:xfrm>
            <a:off x="0" y="4892040"/>
            <a:ext cx="9144000" cy="251460"/>
          </a:xfrm>
          <a:prstGeom prst="rect">
            <a:avLst/>
          </a:prstGeom>
          <a:solidFill>
            <a:srgbClr val="1A2332"/>
          </a:solidFill>
          <a:ln/>
        </p:spPr>
        <p:txBody>
          <a:bodyPr/>
          <a:lstStyle/>
          <a:p>
            <a:endParaRPr lang="en-US"/>
          </a:p>
        </p:txBody>
      </p:sp>
      <p:sp>
        <p:nvSpPr>
          <p:cNvPr id="18" name="Text 16"/>
          <p:cNvSpPr/>
          <p:nvPr/>
        </p:nvSpPr>
        <p:spPr>
          <a:xfrm>
            <a:off x="457200" y="4892040"/>
            <a:ext cx="8229600" cy="251460"/>
          </a:xfrm>
          <a:prstGeom prst="rect">
            <a:avLst/>
          </a:prstGeom>
          <a:noFill/>
          <a:ln/>
        </p:spPr>
        <p:txBody>
          <a:bodyPr wrap="square" lIns="0" tIns="0" rIns="0" bIns="0" rtlCol="0" anchor="ctr"/>
          <a:lstStyle/>
          <a:p>
            <a:pPr marL="0" indent="0">
              <a:buNone/>
            </a:pPr>
            <a:r>
              <a:rPr lang="en-US" sz="900" dirty="0">
                <a:solidFill>
                  <a:srgbClr val="CBD5E0"/>
                </a:solidFill>
                <a:latin typeface="Calibri" pitchFamily="34" charset="0"/>
                <a:ea typeface="Calibri" pitchFamily="34" charset="-122"/>
                <a:cs typeface="Calibri" pitchFamily="34" charset="-120"/>
              </a:rPr>
              <a:t>Armadillo Code Compliance  |  Constructed Mind LLC</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A2332"/>
        </a:solidFill>
        <a:effectLst/>
      </p:bgPr>
    </p:bg>
    <p:spTree>
      <p:nvGrpSpPr>
        <p:cNvPr id="1" name=""/>
        <p:cNvGrpSpPr/>
        <p:nvPr/>
      </p:nvGrpSpPr>
      <p:grpSpPr>
        <a:xfrm>
          <a:off x="0" y="0"/>
          <a:ext cx="0" cy="0"/>
          <a:chOff x="0" y="0"/>
          <a:chExt cx="0" cy="0"/>
        </a:xfrm>
      </p:grpSpPr>
      <p:sp>
        <p:nvSpPr>
          <p:cNvPr id="2" name="Text 0"/>
          <p:cNvSpPr/>
          <p:nvPr/>
        </p:nvSpPr>
        <p:spPr>
          <a:xfrm>
            <a:off x="548640" y="365760"/>
            <a:ext cx="7772400" cy="640080"/>
          </a:xfrm>
          <a:prstGeom prst="rect">
            <a:avLst/>
          </a:prstGeom>
          <a:noFill/>
          <a:ln/>
        </p:spPr>
        <p:txBody>
          <a:bodyPr wrap="square" lIns="0" tIns="0" rIns="0" bIns="0" rtlCol="0" anchor="ctr"/>
          <a:lstStyle/>
          <a:p>
            <a:pPr marL="0" indent="0">
              <a:buNone/>
            </a:pPr>
            <a:r>
              <a:rPr lang="en-US" sz="2800" b="1" dirty="0">
                <a:solidFill>
                  <a:srgbClr val="E8A620"/>
                </a:solidFill>
                <a:latin typeface="Trebuchet MS" pitchFamily="34" charset="0"/>
                <a:ea typeface="Trebuchet MS" pitchFamily="34" charset="-122"/>
                <a:cs typeface="Trebuchet MS" pitchFamily="34" charset="-120"/>
              </a:rPr>
              <a:t>FROM LEGAL TEXT TO STRUCTURED CODE LOGIC</a:t>
            </a:r>
            <a:endParaRPr lang="en-US" sz="2800" dirty="0"/>
          </a:p>
        </p:txBody>
      </p:sp>
      <p:sp>
        <p:nvSpPr>
          <p:cNvPr id="3" name="Shape 1"/>
          <p:cNvSpPr/>
          <p:nvPr/>
        </p:nvSpPr>
        <p:spPr>
          <a:xfrm>
            <a:off x="548640" y="1371600"/>
            <a:ext cx="2377440" cy="1371600"/>
          </a:xfrm>
          <a:prstGeom prst="rect">
            <a:avLst/>
          </a:prstGeom>
          <a:solidFill>
            <a:srgbClr val="243041"/>
          </a:solidFill>
          <a:ln/>
        </p:spPr>
        <p:txBody>
          <a:bodyPr/>
          <a:lstStyle/>
          <a:p>
            <a:endParaRPr lang="en-US"/>
          </a:p>
        </p:txBody>
      </p:sp>
      <p:sp>
        <p:nvSpPr>
          <p:cNvPr id="4" name="Shape 2"/>
          <p:cNvSpPr/>
          <p:nvPr/>
        </p:nvSpPr>
        <p:spPr>
          <a:xfrm>
            <a:off x="548640" y="1371600"/>
            <a:ext cx="2377440" cy="45720"/>
          </a:xfrm>
          <a:prstGeom prst="rect">
            <a:avLst/>
          </a:prstGeom>
          <a:solidFill>
            <a:srgbClr val="E8A620"/>
          </a:solidFill>
          <a:ln/>
        </p:spPr>
        <p:txBody>
          <a:bodyPr/>
          <a:lstStyle/>
          <a:p>
            <a:endParaRPr lang="en-US"/>
          </a:p>
        </p:txBody>
      </p:sp>
      <p:sp>
        <p:nvSpPr>
          <p:cNvPr id="5" name="Text 3"/>
          <p:cNvSpPr/>
          <p:nvPr/>
        </p:nvSpPr>
        <p:spPr>
          <a:xfrm>
            <a:off x="731520" y="1600200"/>
            <a:ext cx="2011680" cy="365760"/>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Original Code</a:t>
            </a:r>
            <a:endParaRPr lang="en-US" sz="1600" dirty="0"/>
          </a:p>
        </p:txBody>
      </p:sp>
      <p:sp>
        <p:nvSpPr>
          <p:cNvPr id="6" name="Text 4"/>
          <p:cNvSpPr/>
          <p:nvPr/>
        </p:nvSpPr>
        <p:spPr>
          <a:xfrm>
            <a:off x="731520" y="2011680"/>
            <a:ext cx="2011680" cy="548640"/>
          </a:xfrm>
          <a:prstGeom prst="rect">
            <a:avLst/>
          </a:prstGeom>
          <a:noFill/>
          <a:ln/>
        </p:spPr>
        <p:txBody>
          <a:bodyPr wrap="square" lIns="0" tIns="0" rIns="0" bIns="0" rtlCol="0" anchor="ctr"/>
          <a:lstStyle/>
          <a:p>
            <a:pPr marL="0" indent="0">
              <a:buNone/>
            </a:pPr>
            <a:r>
              <a:rPr lang="en-US" sz="1200" dirty="0">
                <a:solidFill>
                  <a:srgbClr val="CBD5E0"/>
                </a:solidFill>
                <a:latin typeface="Calibri" pitchFamily="34" charset="0"/>
                <a:ea typeface="Calibri" pitchFamily="34" charset="-122"/>
                <a:cs typeface="Calibri" pitchFamily="34" charset="-120"/>
              </a:rPr>
              <a:t>Legal &amp; technical language as published</a:t>
            </a:r>
            <a:endParaRPr lang="en-US" sz="1200" dirty="0"/>
          </a:p>
        </p:txBody>
      </p:sp>
      <p:sp>
        <p:nvSpPr>
          <p:cNvPr id="7" name="Text 5"/>
          <p:cNvSpPr/>
          <p:nvPr/>
        </p:nvSpPr>
        <p:spPr>
          <a:xfrm>
            <a:off x="2926080" y="1737360"/>
            <a:ext cx="320040" cy="457200"/>
          </a:xfrm>
          <a:prstGeom prst="rect">
            <a:avLst/>
          </a:prstGeom>
          <a:noFill/>
          <a:ln/>
        </p:spPr>
        <p:txBody>
          <a:bodyPr wrap="square" lIns="0" tIns="0" rIns="0" bIns="0" rtlCol="0" anchor="ctr"/>
          <a:lstStyle/>
          <a:p>
            <a:pPr marL="0" indent="0" algn="ctr">
              <a:buNone/>
            </a:pPr>
            <a:r>
              <a:rPr lang="en-US" sz="2400" dirty="0">
                <a:solidFill>
                  <a:srgbClr val="E8A620"/>
                </a:solidFill>
                <a:latin typeface="Calibri" pitchFamily="34" charset="0"/>
                <a:ea typeface="Calibri" pitchFamily="34" charset="-122"/>
                <a:cs typeface="Calibri" pitchFamily="34" charset="-120"/>
              </a:rPr>
              <a:t>→</a:t>
            </a:r>
            <a:endParaRPr lang="en-US" sz="2400" dirty="0"/>
          </a:p>
        </p:txBody>
      </p:sp>
      <p:sp>
        <p:nvSpPr>
          <p:cNvPr id="8" name="Shape 6"/>
          <p:cNvSpPr/>
          <p:nvPr/>
        </p:nvSpPr>
        <p:spPr>
          <a:xfrm>
            <a:off x="3246120" y="1371600"/>
            <a:ext cx="2377440" cy="1371600"/>
          </a:xfrm>
          <a:prstGeom prst="rect">
            <a:avLst/>
          </a:prstGeom>
          <a:solidFill>
            <a:srgbClr val="243041"/>
          </a:solidFill>
          <a:ln/>
        </p:spPr>
        <p:txBody>
          <a:bodyPr/>
          <a:lstStyle/>
          <a:p>
            <a:endParaRPr lang="en-US"/>
          </a:p>
        </p:txBody>
      </p:sp>
      <p:sp>
        <p:nvSpPr>
          <p:cNvPr id="9" name="Shape 7"/>
          <p:cNvSpPr/>
          <p:nvPr/>
        </p:nvSpPr>
        <p:spPr>
          <a:xfrm>
            <a:off x="3246120" y="1371600"/>
            <a:ext cx="2377440" cy="45720"/>
          </a:xfrm>
          <a:prstGeom prst="rect">
            <a:avLst/>
          </a:prstGeom>
          <a:solidFill>
            <a:srgbClr val="E8A620"/>
          </a:solidFill>
          <a:ln/>
        </p:spPr>
        <p:txBody>
          <a:bodyPr/>
          <a:lstStyle/>
          <a:p>
            <a:endParaRPr lang="en-US"/>
          </a:p>
        </p:txBody>
      </p:sp>
      <p:sp>
        <p:nvSpPr>
          <p:cNvPr id="10" name="Text 8"/>
          <p:cNvSpPr/>
          <p:nvPr/>
        </p:nvSpPr>
        <p:spPr>
          <a:xfrm>
            <a:off x="3429000" y="1600200"/>
            <a:ext cx="2011680" cy="365760"/>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Logical Structure</a:t>
            </a:r>
            <a:endParaRPr lang="en-US" sz="1600" dirty="0"/>
          </a:p>
        </p:txBody>
      </p:sp>
      <p:sp>
        <p:nvSpPr>
          <p:cNvPr id="11" name="Text 9"/>
          <p:cNvSpPr/>
          <p:nvPr/>
        </p:nvSpPr>
        <p:spPr>
          <a:xfrm>
            <a:off x="3429000" y="2011680"/>
            <a:ext cx="2011680" cy="548640"/>
          </a:xfrm>
          <a:prstGeom prst="rect">
            <a:avLst/>
          </a:prstGeom>
          <a:noFill/>
          <a:ln/>
        </p:spPr>
        <p:txBody>
          <a:bodyPr wrap="square" lIns="0" tIns="0" rIns="0" bIns="0" rtlCol="0" anchor="ctr"/>
          <a:lstStyle/>
          <a:p>
            <a:pPr marL="0" indent="0">
              <a:buNone/>
            </a:pPr>
            <a:r>
              <a:rPr lang="en-US" sz="1200" dirty="0">
                <a:solidFill>
                  <a:srgbClr val="CBD5E0"/>
                </a:solidFill>
                <a:latin typeface="Calibri" pitchFamily="34" charset="0"/>
                <a:ea typeface="Calibri" pitchFamily="34" charset="-122"/>
                <a:cs typeface="Calibri" pitchFamily="34" charset="-120"/>
              </a:rPr>
              <a:t>Hierarchy, provisions &amp; pseudocode</a:t>
            </a:r>
            <a:endParaRPr lang="en-US" sz="1200" dirty="0"/>
          </a:p>
        </p:txBody>
      </p:sp>
      <p:sp>
        <p:nvSpPr>
          <p:cNvPr id="12" name="Text 10"/>
          <p:cNvSpPr/>
          <p:nvPr/>
        </p:nvSpPr>
        <p:spPr>
          <a:xfrm>
            <a:off x="5623560" y="1737360"/>
            <a:ext cx="320040" cy="457200"/>
          </a:xfrm>
          <a:prstGeom prst="rect">
            <a:avLst/>
          </a:prstGeom>
          <a:noFill/>
          <a:ln/>
        </p:spPr>
        <p:txBody>
          <a:bodyPr wrap="square" lIns="0" tIns="0" rIns="0" bIns="0" rtlCol="0" anchor="ctr"/>
          <a:lstStyle/>
          <a:p>
            <a:pPr marL="0" indent="0" algn="ctr">
              <a:buNone/>
            </a:pPr>
            <a:r>
              <a:rPr lang="en-US" sz="2400" dirty="0">
                <a:solidFill>
                  <a:srgbClr val="E8A620"/>
                </a:solidFill>
                <a:latin typeface="Calibri" pitchFamily="34" charset="0"/>
                <a:ea typeface="Calibri" pitchFamily="34" charset="-122"/>
                <a:cs typeface="Calibri" pitchFamily="34" charset="-120"/>
              </a:rPr>
              <a:t>→</a:t>
            </a:r>
            <a:endParaRPr lang="en-US" sz="2400" dirty="0"/>
          </a:p>
        </p:txBody>
      </p:sp>
      <p:sp>
        <p:nvSpPr>
          <p:cNvPr id="13" name="Shape 11"/>
          <p:cNvSpPr/>
          <p:nvPr/>
        </p:nvSpPr>
        <p:spPr>
          <a:xfrm>
            <a:off x="5943600" y="1371600"/>
            <a:ext cx="2377440" cy="1371600"/>
          </a:xfrm>
          <a:prstGeom prst="rect">
            <a:avLst/>
          </a:prstGeom>
          <a:solidFill>
            <a:srgbClr val="243041"/>
          </a:solidFill>
          <a:ln/>
        </p:spPr>
        <p:txBody>
          <a:bodyPr/>
          <a:lstStyle/>
          <a:p>
            <a:endParaRPr lang="en-US"/>
          </a:p>
        </p:txBody>
      </p:sp>
      <p:sp>
        <p:nvSpPr>
          <p:cNvPr id="14" name="Shape 12"/>
          <p:cNvSpPr/>
          <p:nvPr/>
        </p:nvSpPr>
        <p:spPr>
          <a:xfrm>
            <a:off x="5943600" y="1371600"/>
            <a:ext cx="2377440" cy="45720"/>
          </a:xfrm>
          <a:prstGeom prst="rect">
            <a:avLst/>
          </a:prstGeom>
          <a:solidFill>
            <a:srgbClr val="E8A620"/>
          </a:solidFill>
          <a:ln/>
        </p:spPr>
        <p:txBody>
          <a:bodyPr/>
          <a:lstStyle/>
          <a:p>
            <a:endParaRPr lang="en-US"/>
          </a:p>
        </p:txBody>
      </p:sp>
      <p:sp>
        <p:nvSpPr>
          <p:cNvPr id="15" name="Text 13"/>
          <p:cNvSpPr/>
          <p:nvPr/>
        </p:nvSpPr>
        <p:spPr>
          <a:xfrm>
            <a:off x="6126480" y="1600200"/>
            <a:ext cx="2011680" cy="365760"/>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Scalable Automation</a:t>
            </a:r>
            <a:endParaRPr lang="en-US" sz="1600" dirty="0"/>
          </a:p>
        </p:txBody>
      </p:sp>
      <p:sp>
        <p:nvSpPr>
          <p:cNvPr id="16" name="Text 14"/>
          <p:cNvSpPr/>
          <p:nvPr/>
        </p:nvSpPr>
        <p:spPr>
          <a:xfrm>
            <a:off x="6126480" y="2011680"/>
            <a:ext cx="2011680" cy="548640"/>
          </a:xfrm>
          <a:prstGeom prst="rect">
            <a:avLst/>
          </a:prstGeom>
          <a:noFill/>
          <a:ln/>
        </p:spPr>
        <p:txBody>
          <a:bodyPr wrap="square" lIns="0" tIns="0" rIns="0" bIns="0" rtlCol="0" anchor="ctr"/>
          <a:lstStyle/>
          <a:p>
            <a:pPr marL="0" indent="0">
              <a:buNone/>
            </a:pPr>
            <a:r>
              <a:rPr lang="en-US" sz="1200" dirty="0">
                <a:solidFill>
                  <a:srgbClr val="CBD5E0"/>
                </a:solidFill>
                <a:latin typeface="Calibri" pitchFamily="34" charset="0"/>
                <a:ea typeface="Calibri" pitchFamily="34" charset="-122"/>
                <a:cs typeface="Calibri" pitchFamily="34" charset="-120"/>
              </a:rPr>
              <a:t>Machine-readable, human-auditable</a:t>
            </a:r>
            <a:endParaRPr lang="en-US" sz="1200" dirty="0"/>
          </a:p>
        </p:txBody>
      </p:sp>
      <p:sp>
        <p:nvSpPr>
          <p:cNvPr id="17" name="Text 15"/>
          <p:cNvSpPr/>
          <p:nvPr/>
        </p:nvSpPr>
        <p:spPr>
          <a:xfrm>
            <a:off x="548640" y="3063240"/>
            <a:ext cx="7772400" cy="1554480"/>
          </a:xfrm>
          <a:prstGeom prst="rect">
            <a:avLst/>
          </a:prstGeom>
          <a:noFill/>
          <a:ln/>
        </p:spPr>
        <p:txBody>
          <a:bodyPr wrap="square" rtlCol="0" anchor="ctr"/>
          <a:lstStyle/>
          <a:p>
            <a:pPr marL="342900" indent="-342900">
              <a:spcAft>
                <a:spcPts val="600"/>
              </a:spcAft>
              <a:buSzPct val="100000"/>
              <a:buChar char="•"/>
            </a:pPr>
            <a:r>
              <a:rPr lang="en-US" sz="1300" dirty="0">
                <a:solidFill>
                  <a:srgbClr val="CBD5E0"/>
                </a:solidFill>
                <a:latin typeface="Calibri" pitchFamily="34" charset="0"/>
                <a:ea typeface="Calibri" pitchFamily="34" charset="-122"/>
                <a:cs typeface="Calibri" pitchFamily="34" charset="-120"/>
              </a:rPr>
              <a:t>Published code text may be copyrighted; integrates with your ICC subscriptions</a:t>
            </a:r>
            <a:endParaRPr lang="en-US" sz="1300" dirty="0"/>
          </a:p>
          <a:p>
            <a:pPr marL="342900" indent="-342900">
              <a:spcAft>
                <a:spcPts val="600"/>
              </a:spcAft>
              <a:buSzPct val="100000"/>
              <a:buChar char="•"/>
            </a:pPr>
            <a:r>
              <a:rPr lang="en-US" sz="1300" dirty="0">
                <a:solidFill>
                  <a:srgbClr val="CBD5E0"/>
                </a:solidFill>
                <a:latin typeface="Calibri" pitchFamily="34" charset="0"/>
                <a:ea typeface="Calibri" pitchFamily="34" charset="-122"/>
                <a:cs typeface="Calibri" pitchFamily="34" charset="-120"/>
              </a:rPr>
              <a:t>The logical content of the law itself is NOT copyrightable</a:t>
            </a:r>
            <a:endParaRPr lang="en-US" sz="1300" dirty="0"/>
          </a:p>
          <a:p>
            <a:pPr marL="342900" indent="-342900">
              <a:spcAft>
                <a:spcPts val="600"/>
              </a:spcAft>
              <a:buSzPct val="100000"/>
              <a:buChar char="•"/>
            </a:pPr>
            <a:r>
              <a:rPr lang="en-US" sz="1300" dirty="0">
                <a:solidFill>
                  <a:srgbClr val="CBD5E0"/>
                </a:solidFill>
                <a:latin typeface="Calibri" pitchFamily="34" charset="0"/>
                <a:ea typeface="Calibri" pitchFamily="34" charset="-122"/>
                <a:cs typeface="Calibri" pitchFamily="34" charset="-120"/>
              </a:rPr>
              <a:t>Formal logic representation enables scalable compliance</a:t>
            </a:r>
            <a:endParaRPr lang="en-US" sz="1300" dirty="0"/>
          </a:p>
          <a:p>
            <a:pPr marL="342900" indent="-342900">
              <a:spcAft>
                <a:spcPts val="600"/>
              </a:spcAft>
              <a:buSzPct val="100000"/>
              <a:buChar char="•"/>
            </a:pPr>
            <a:r>
              <a:rPr lang="en-US" sz="1300" dirty="0">
                <a:solidFill>
                  <a:srgbClr val="CBD5E0"/>
                </a:solidFill>
                <a:latin typeface="Calibri" pitchFamily="34" charset="0"/>
                <a:ea typeface="Calibri" pitchFamily="34" charset="-122"/>
                <a:cs typeface="Calibri" pitchFamily="34" charset="-120"/>
              </a:rPr>
              <a:t>Both code hierarchy and pseudocode can be displayed, and published text if you have an ICC subscription</a:t>
            </a:r>
            <a:endParaRPr lang="en-US" sz="1300" dirty="0"/>
          </a:p>
        </p:txBody>
      </p:sp>
      <p:sp>
        <p:nvSpPr>
          <p:cNvPr id="18" name="Shape 16"/>
          <p:cNvSpPr/>
          <p:nvPr/>
        </p:nvSpPr>
        <p:spPr>
          <a:xfrm>
            <a:off x="0" y="4892040"/>
            <a:ext cx="9144000" cy="251460"/>
          </a:xfrm>
          <a:prstGeom prst="rect">
            <a:avLst/>
          </a:prstGeom>
          <a:solidFill>
            <a:srgbClr val="E8A620"/>
          </a:solidFill>
          <a:ln/>
        </p:spPr>
        <p:txBody>
          <a:bodyPr/>
          <a:lstStyle/>
          <a:p>
            <a:endParaRPr lang="en-US"/>
          </a:p>
        </p:txBody>
      </p:sp>
      <p:sp>
        <p:nvSpPr>
          <p:cNvPr id="19" name="Text 17"/>
          <p:cNvSpPr/>
          <p:nvPr/>
        </p:nvSpPr>
        <p:spPr>
          <a:xfrm>
            <a:off x="457200" y="4892040"/>
            <a:ext cx="8229600" cy="251460"/>
          </a:xfrm>
          <a:prstGeom prst="rect">
            <a:avLst/>
          </a:prstGeom>
          <a:noFill/>
          <a:ln/>
        </p:spPr>
        <p:txBody>
          <a:bodyPr wrap="square" lIns="0" tIns="0" rIns="0" bIns="0" rtlCol="0" anchor="ctr"/>
          <a:lstStyle/>
          <a:p>
            <a:pPr marL="0" indent="0">
              <a:buNone/>
            </a:pPr>
            <a:r>
              <a:rPr lang="en-US" sz="900" dirty="0">
                <a:solidFill>
                  <a:srgbClr val="1A2332"/>
                </a:solidFill>
                <a:latin typeface="Calibri" pitchFamily="34" charset="0"/>
                <a:ea typeface="Calibri" pitchFamily="34" charset="-122"/>
                <a:cs typeface="Calibri" pitchFamily="34" charset="-120"/>
              </a:rPr>
              <a:t>Armadillo Code Compliance  |  Constructed Mind LLC</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2ED"/>
        </a:solidFill>
        <a:effectLst/>
      </p:bgPr>
    </p:bg>
    <p:spTree>
      <p:nvGrpSpPr>
        <p:cNvPr id="1" name=""/>
        <p:cNvGrpSpPr/>
        <p:nvPr/>
      </p:nvGrpSpPr>
      <p:grpSpPr>
        <a:xfrm>
          <a:off x="0" y="0"/>
          <a:ext cx="0" cy="0"/>
          <a:chOff x="0" y="0"/>
          <a:chExt cx="0" cy="0"/>
        </a:xfrm>
      </p:grpSpPr>
      <p:sp>
        <p:nvSpPr>
          <p:cNvPr id="2" name="Text 0"/>
          <p:cNvSpPr/>
          <p:nvPr/>
        </p:nvSpPr>
        <p:spPr>
          <a:xfrm>
            <a:off x="548640" y="365760"/>
            <a:ext cx="7315200" cy="548640"/>
          </a:xfrm>
          <a:prstGeom prst="rect">
            <a:avLst/>
          </a:prstGeom>
          <a:noFill/>
          <a:ln/>
        </p:spPr>
        <p:txBody>
          <a:bodyPr wrap="square" lIns="0" tIns="0" rIns="0" bIns="0" rtlCol="0" anchor="ctr"/>
          <a:lstStyle/>
          <a:p>
            <a:pPr marL="0" indent="0">
              <a:buNone/>
            </a:pPr>
            <a:r>
              <a:rPr lang="en-US" sz="3200" b="1" dirty="0">
                <a:solidFill>
                  <a:srgbClr val="1A2332"/>
                </a:solidFill>
                <a:latin typeface="Trebuchet MS" pitchFamily="34" charset="0"/>
                <a:ea typeface="Trebuchet MS" pitchFamily="34" charset="-122"/>
                <a:cs typeface="Trebuchet MS" pitchFamily="34" charset="-120"/>
              </a:rPr>
              <a:t>THE PIPELINE</a:t>
            </a:r>
            <a:endParaRPr lang="en-US" sz="3200" dirty="0"/>
          </a:p>
        </p:txBody>
      </p:sp>
      <p:sp>
        <p:nvSpPr>
          <p:cNvPr id="3" name="Text 1"/>
          <p:cNvSpPr/>
          <p:nvPr/>
        </p:nvSpPr>
        <p:spPr>
          <a:xfrm>
            <a:off x="548640" y="868680"/>
            <a:ext cx="5486400" cy="320040"/>
          </a:xfrm>
          <a:prstGeom prst="rect">
            <a:avLst/>
          </a:prstGeom>
          <a:noFill/>
          <a:ln/>
        </p:spPr>
        <p:txBody>
          <a:bodyPr wrap="square" lIns="0" tIns="0" rIns="0" bIns="0" rtlCol="0" anchor="ctr"/>
          <a:lstStyle/>
          <a:p>
            <a:pPr marL="0" indent="0">
              <a:buNone/>
            </a:pPr>
            <a:r>
              <a:rPr lang="en-US" sz="1400" dirty="0">
                <a:solidFill>
                  <a:srgbClr val="4A5568"/>
                </a:solidFill>
                <a:latin typeface="Calibri" pitchFamily="34" charset="0"/>
                <a:ea typeface="Calibri" pitchFamily="34" charset="-122"/>
                <a:cs typeface="Calibri" pitchFamily="34" charset="-120"/>
              </a:rPr>
              <a:t>From code text to deterministic checking</a:t>
            </a:r>
            <a:endParaRPr lang="en-US" sz="1400" dirty="0"/>
          </a:p>
        </p:txBody>
      </p:sp>
      <p:sp>
        <p:nvSpPr>
          <p:cNvPr id="4" name="Shape 2"/>
          <p:cNvSpPr/>
          <p:nvPr/>
        </p:nvSpPr>
        <p:spPr>
          <a:xfrm>
            <a:off x="502920" y="1463040"/>
            <a:ext cx="1417320" cy="1005840"/>
          </a:xfrm>
          <a:prstGeom prst="rect">
            <a:avLst/>
          </a:prstGeom>
          <a:solidFill>
            <a:srgbClr val="1A2332"/>
          </a:solidFill>
          <a:ln/>
          <a:effectLst>
            <a:outerShdw blurRad="50800" dist="12700" dir="8100000" algn="bl" rotWithShape="0">
              <a:srgbClr val="000000">
                <a:alpha val="8000"/>
              </a:srgbClr>
            </a:outerShdw>
          </a:effectLst>
        </p:spPr>
        <p:txBody>
          <a:bodyPr/>
          <a:lstStyle/>
          <a:p>
            <a:endParaRPr lang="en-US"/>
          </a:p>
        </p:txBody>
      </p:sp>
      <p:sp>
        <p:nvSpPr>
          <p:cNvPr id="5" name="Text 3"/>
          <p:cNvSpPr/>
          <p:nvPr/>
        </p:nvSpPr>
        <p:spPr>
          <a:xfrm>
            <a:off x="502920" y="1463040"/>
            <a:ext cx="1417320" cy="10058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Code</a:t>
            </a:r>
            <a:endParaRPr lang="en-US" sz="1200" dirty="0"/>
          </a:p>
          <a:p>
            <a:pPr marL="0" indent="0" algn="ctr">
              <a:buNone/>
            </a:pPr>
            <a:r>
              <a:rPr lang="en-US" sz="1200" b="1" dirty="0">
                <a:solidFill>
                  <a:srgbClr val="FFFFFF"/>
                </a:solidFill>
                <a:latin typeface="Calibri" pitchFamily="34" charset="0"/>
                <a:ea typeface="Calibri" pitchFamily="34" charset="-122"/>
                <a:cs typeface="Calibri" pitchFamily="34" charset="-120"/>
              </a:rPr>
              <a:t>Text</a:t>
            </a:r>
            <a:endParaRPr lang="en-US" sz="1200" dirty="0"/>
          </a:p>
        </p:txBody>
      </p:sp>
      <p:sp>
        <p:nvSpPr>
          <p:cNvPr id="6" name="Text 4"/>
          <p:cNvSpPr/>
          <p:nvPr/>
        </p:nvSpPr>
        <p:spPr>
          <a:xfrm>
            <a:off x="1920240" y="1645920"/>
            <a:ext cx="256032" cy="548640"/>
          </a:xfrm>
          <a:prstGeom prst="rect">
            <a:avLst/>
          </a:prstGeom>
          <a:noFill/>
          <a:ln/>
        </p:spPr>
        <p:txBody>
          <a:bodyPr wrap="square" lIns="0" tIns="0" rIns="0" bIns="0" rtlCol="0" anchor="ctr"/>
          <a:lstStyle/>
          <a:p>
            <a:pPr marL="0" indent="0" algn="ctr">
              <a:buNone/>
            </a:pPr>
            <a:r>
              <a:rPr lang="en-US" sz="1800" dirty="0">
                <a:solidFill>
                  <a:srgbClr val="4A5568"/>
                </a:solidFill>
              </a:rPr>
              <a:t>▸</a:t>
            </a:r>
            <a:endParaRPr lang="en-US" sz="1800" dirty="0"/>
          </a:p>
        </p:txBody>
      </p:sp>
      <p:sp>
        <p:nvSpPr>
          <p:cNvPr id="7" name="Shape 5"/>
          <p:cNvSpPr/>
          <p:nvPr/>
        </p:nvSpPr>
        <p:spPr>
          <a:xfrm>
            <a:off x="2176272" y="1463040"/>
            <a:ext cx="1417320" cy="1005840"/>
          </a:xfrm>
          <a:prstGeom prst="rect">
            <a:avLst/>
          </a:prstGeom>
          <a:solidFill>
            <a:srgbClr val="2B4C6F"/>
          </a:solidFill>
          <a:ln/>
          <a:effectLst>
            <a:outerShdw blurRad="50800" dist="12700" dir="8100000" algn="bl" rotWithShape="0">
              <a:srgbClr val="000000">
                <a:alpha val="8000"/>
              </a:srgbClr>
            </a:outerShdw>
          </a:effectLst>
        </p:spPr>
        <p:txBody>
          <a:bodyPr/>
          <a:lstStyle/>
          <a:p>
            <a:endParaRPr lang="en-US"/>
          </a:p>
        </p:txBody>
      </p:sp>
      <p:sp>
        <p:nvSpPr>
          <p:cNvPr id="8" name="Text 6"/>
          <p:cNvSpPr/>
          <p:nvPr/>
        </p:nvSpPr>
        <p:spPr>
          <a:xfrm>
            <a:off x="2176272" y="1463040"/>
            <a:ext cx="1417320" cy="10058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Formal</a:t>
            </a:r>
            <a:endParaRPr lang="en-US" sz="1200" dirty="0"/>
          </a:p>
          <a:p>
            <a:pPr marL="0" indent="0" algn="ctr">
              <a:buNone/>
            </a:pPr>
            <a:r>
              <a:rPr lang="en-US" sz="1200" b="1" dirty="0">
                <a:solidFill>
                  <a:srgbClr val="FFFFFF"/>
                </a:solidFill>
                <a:latin typeface="Calibri" pitchFamily="34" charset="0"/>
                <a:ea typeface="Calibri" pitchFamily="34" charset="-122"/>
                <a:cs typeface="Calibri" pitchFamily="34" charset="-120"/>
              </a:rPr>
              <a:t>Logic</a:t>
            </a:r>
            <a:endParaRPr lang="en-US" sz="1200" dirty="0"/>
          </a:p>
        </p:txBody>
      </p:sp>
      <p:sp>
        <p:nvSpPr>
          <p:cNvPr id="9" name="Text 7"/>
          <p:cNvSpPr/>
          <p:nvPr/>
        </p:nvSpPr>
        <p:spPr>
          <a:xfrm>
            <a:off x="3593592" y="1645920"/>
            <a:ext cx="256032" cy="548640"/>
          </a:xfrm>
          <a:prstGeom prst="rect">
            <a:avLst/>
          </a:prstGeom>
          <a:noFill/>
          <a:ln/>
        </p:spPr>
        <p:txBody>
          <a:bodyPr wrap="square" lIns="0" tIns="0" rIns="0" bIns="0" rtlCol="0" anchor="ctr"/>
          <a:lstStyle/>
          <a:p>
            <a:pPr marL="0" indent="0" algn="ctr">
              <a:buNone/>
            </a:pPr>
            <a:r>
              <a:rPr lang="en-US" sz="1800" dirty="0">
                <a:solidFill>
                  <a:srgbClr val="4A5568"/>
                </a:solidFill>
              </a:rPr>
              <a:t>▸</a:t>
            </a:r>
            <a:endParaRPr lang="en-US" sz="1800" dirty="0"/>
          </a:p>
        </p:txBody>
      </p:sp>
      <p:sp>
        <p:nvSpPr>
          <p:cNvPr id="10" name="Shape 8"/>
          <p:cNvSpPr/>
          <p:nvPr/>
        </p:nvSpPr>
        <p:spPr>
          <a:xfrm>
            <a:off x="3849624" y="1463040"/>
            <a:ext cx="1417320" cy="1005840"/>
          </a:xfrm>
          <a:prstGeom prst="rect">
            <a:avLst/>
          </a:prstGeom>
          <a:solidFill>
            <a:srgbClr val="2D7D9A"/>
          </a:solidFill>
          <a:ln/>
          <a:effectLst>
            <a:outerShdw blurRad="50800" dist="12700" dir="8100000" algn="bl" rotWithShape="0">
              <a:srgbClr val="000000">
                <a:alpha val="8000"/>
              </a:srgbClr>
            </a:outerShdw>
          </a:effectLst>
        </p:spPr>
        <p:txBody>
          <a:bodyPr/>
          <a:lstStyle/>
          <a:p>
            <a:endParaRPr lang="en-US"/>
          </a:p>
        </p:txBody>
      </p:sp>
      <p:sp>
        <p:nvSpPr>
          <p:cNvPr id="11" name="Text 9"/>
          <p:cNvSpPr/>
          <p:nvPr/>
        </p:nvSpPr>
        <p:spPr>
          <a:xfrm>
            <a:off x="3849624" y="1463040"/>
            <a:ext cx="1417320" cy="10058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AI-Assisted</a:t>
            </a:r>
            <a:endParaRPr lang="en-US" sz="1200" dirty="0"/>
          </a:p>
          <a:p>
            <a:pPr marL="0" indent="0" algn="ctr">
              <a:buNone/>
            </a:pPr>
            <a:r>
              <a:rPr lang="en-US" sz="1200" b="1" dirty="0">
                <a:solidFill>
                  <a:srgbClr val="FFFFFF"/>
                </a:solidFill>
                <a:latin typeface="Calibri" pitchFamily="34" charset="0"/>
                <a:ea typeface="Calibri" pitchFamily="34" charset="-122"/>
                <a:cs typeface="Calibri" pitchFamily="34" charset="-120"/>
              </a:rPr>
              <a:t>Interpretation</a:t>
            </a:r>
            <a:endParaRPr lang="en-US" sz="1200" dirty="0"/>
          </a:p>
        </p:txBody>
      </p:sp>
      <p:sp>
        <p:nvSpPr>
          <p:cNvPr id="12" name="Text 10"/>
          <p:cNvSpPr/>
          <p:nvPr/>
        </p:nvSpPr>
        <p:spPr>
          <a:xfrm>
            <a:off x="5266944" y="1645920"/>
            <a:ext cx="256032" cy="548640"/>
          </a:xfrm>
          <a:prstGeom prst="rect">
            <a:avLst/>
          </a:prstGeom>
          <a:noFill/>
          <a:ln/>
        </p:spPr>
        <p:txBody>
          <a:bodyPr wrap="square" lIns="0" tIns="0" rIns="0" bIns="0" rtlCol="0" anchor="ctr"/>
          <a:lstStyle/>
          <a:p>
            <a:pPr marL="0" indent="0" algn="ctr">
              <a:buNone/>
            </a:pPr>
            <a:r>
              <a:rPr lang="en-US" sz="1800" dirty="0">
                <a:solidFill>
                  <a:srgbClr val="4A5568"/>
                </a:solidFill>
              </a:rPr>
              <a:t>▸</a:t>
            </a:r>
            <a:endParaRPr lang="en-US" sz="1800" dirty="0"/>
          </a:p>
        </p:txBody>
      </p:sp>
      <p:sp>
        <p:nvSpPr>
          <p:cNvPr id="13" name="Shape 11"/>
          <p:cNvSpPr/>
          <p:nvPr/>
        </p:nvSpPr>
        <p:spPr>
          <a:xfrm>
            <a:off x="5522976" y="1463040"/>
            <a:ext cx="1417320" cy="1005840"/>
          </a:xfrm>
          <a:prstGeom prst="rect">
            <a:avLst/>
          </a:prstGeom>
          <a:solidFill>
            <a:srgbClr val="D96C2B"/>
          </a:solidFill>
          <a:ln/>
          <a:effectLst>
            <a:outerShdw blurRad="50800" dist="12700" dir="8100000" algn="bl" rotWithShape="0">
              <a:srgbClr val="000000">
                <a:alpha val="8000"/>
              </a:srgbClr>
            </a:outerShdw>
          </a:effectLst>
        </p:spPr>
        <p:txBody>
          <a:bodyPr/>
          <a:lstStyle/>
          <a:p>
            <a:endParaRPr lang="en-US"/>
          </a:p>
        </p:txBody>
      </p:sp>
      <p:sp>
        <p:nvSpPr>
          <p:cNvPr id="14" name="Text 12"/>
          <p:cNvSpPr/>
          <p:nvPr/>
        </p:nvSpPr>
        <p:spPr>
          <a:xfrm>
            <a:off x="5522976" y="1463040"/>
            <a:ext cx="1417320" cy="10058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Python</a:t>
            </a:r>
            <a:endParaRPr lang="en-US" sz="1200" dirty="0"/>
          </a:p>
          <a:p>
            <a:pPr marL="0" indent="0" algn="ctr">
              <a:buNone/>
            </a:pPr>
            <a:r>
              <a:rPr lang="en-US" sz="1200" b="1" dirty="0">
                <a:solidFill>
                  <a:srgbClr val="FFFFFF"/>
                </a:solidFill>
                <a:latin typeface="Calibri" pitchFamily="34" charset="0"/>
                <a:ea typeface="Calibri" pitchFamily="34" charset="-122"/>
                <a:cs typeface="Calibri" pitchFamily="34" charset="-120"/>
              </a:rPr>
              <a:t>Checks</a:t>
            </a:r>
            <a:endParaRPr lang="en-US" sz="1200" dirty="0"/>
          </a:p>
        </p:txBody>
      </p:sp>
      <p:sp>
        <p:nvSpPr>
          <p:cNvPr id="15" name="Text 13"/>
          <p:cNvSpPr/>
          <p:nvPr/>
        </p:nvSpPr>
        <p:spPr>
          <a:xfrm>
            <a:off x="6940296" y="1645920"/>
            <a:ext cx="256032" cy="548640"/>
          </a:xfrm>
          <a:prstGeom prst="rect">
            <a:avLst/>
          </a:prstGeom>
          <a:noFill/>
          <a:ln/>
        </p:spPr>
        <p:txBody>
          <a:bodyPr wrap="square" lIns="0" tIns="0" rIns="0" bIns="0" rtlCol="0" anchor="ctr"/>
          <a:lstStyle/>
          <a:p>
            <a:pPr marL="0" indent="0" algn="ctr">
              <a:buNone/>
            </a:pPr>
            <a:r>
              <a:rPr lang="en-US" sz="1800" dirty="0">
                <a:solidFill>
                  <a:srgbClr val="4A5568"/>
                </a:solidFill>
              </a:rPr>
              <a:t>▸</a:t>
            </a:r>
            <a:endParaRPr lang="en-US" sz="1800" dirty="0"/>
          </a:p>
        </p:txBody>
      </p:sp>
      <p:sp>
        <p:nvSpPr>
          <p:cNvPr id="16" name="Shape 14"/>
          <p:cNvSpPr/>
          <p:nvPr/>
        </p:nvSpPr>
        <p:spPr>
          <a:xfrm>
            <a:off x="7196328" y="1463040"/>
            <a:ext cx="1417320" cy="1005840"/>
          </a:xfrm>
          <a:prstGeom prst="rect">
            <a:avLst/>
          </a:prstGeom>
          <a:solidFill>
            <a:srgbClr val="2E8B57"/>
          </a:solidFill>
          <a:ln/>
          <a:effectLst>
            <a:outerShdw blurRad="50800" dist="12700" dir="8100000" algn="bl" rotWithShape="0">
              <a:srgbClr val="000000">
                <a:alpha val="8000"/>
              </a:srgbClr>
            </a:outerShdw>
          </a:effectLst>
        </p:spPr>
        <p:txBody>
          <a:bodyPr/>
          <a:lstStyle/>
          <a:p>
            <a:endParaRPr lang="en-US"/>
          </a:p>
        </p:txBody>
      </p:sp>
      <p:sp>
        <p:nvSpPr>
          <p:cNvPr id="17" name="Text 15"/>
          <p:cNvSpPr/>
          <p:nvPr/>
        </p:nvSpPr>
        <p:spPr>
          <a:xfrm>
            <a:off x="7196328" y="1463040"/>
            <a:ext cx="1417320" cy="10058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Deterministic</a:t>
            </a:r>
            <a:endParaRPr lang="en-US" sz="1200" dirty="0"/>
          </a:p>
          <a:p>
            <a:pPr marL="0" indent="0" algn="ctr">
              <a:buNone/>
            </a:pPr>
            <a:r>
              <a:rPr lang="en-US" sz="1200" b="1" dirty="0">
                <a:solidFill>
                  <a:srgbClr val="FFFFFF"/>
                </a:solidFill>
                <a:latin typeface="Calibri" pitchFamily="34" charset="0"/>
                <a:ea typeface="Calibri" pitchFamily="34" charset="-122"/>
                <a:cs typeface="Calibri" pitchFamily="34" charset="-120"/>
              </a:rPr>
              <a:t>Execution</a:t>
            </a:r>
            <a:endParaRPr lang="en-US" sz="1200" dirty="0"/>
          </a:p>
        </p:txBody>
      </p:sp>
      <p:sp>
        <p:nvSpPr>
          <p:cNvPr id="18" name="Shape 16"/>
          <p:cNvSpPr/>
          <p:nvPr/>
        </p:nvSpPr>
        <p:spPr>
          <a:xfrm>
            <a:off x="502920" y="2788920"/>
            <a:ext cx="3886200" cy="173736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en-US"/>
          </a:p>
        </p:txBody>
      </p:sp>
      <p:sp>
        <p:nvSpPr>
          <p:cNvPr id="19" name="Shape 17"/>
          <p:cNvSpPr/>
          <p:nvPr/>
        </p:nvSpPr>
        <p:spPr>
          <a:xfrm>
            <a:off x="502920" y="2788920"/>
            <a:ext cx="54864" cy="1737360"/>
          </a:xfrm>
          <a:prstGeom prst="rect">
            <a:avLst/>
          </a:prstGeom>
          <a:solidFill>
            <a:srgbClr val="2D7D9A"/>
          </a:solidFill>
          <a:ln/>
        </p:spPr>
        <p:txBody>
          <a:bodyPr/>
          <a:lstStyle/>
          <a:p>
            <a:endParaRPr lang="en-US"/>
          </a:p>
        </p:txBody>
      </p:sp>
      <p:sp>
        <p:nvSpPr>
          <p:cNvPr id="20" name="Text 18"/>
          <p:cNvSpPr/>
          <p:nvPr/>
        </p:nvSpPr>
        <p:spPr>
          <a:xfrm>
            <a:off x="777240" y="2880360"/>
            <a:ext cx="3474720" cy="320040"/>
          </a:xfrm>
          <a:prstGeom prst="rect">
            <a:avLst/>
          </a:prstGeom>
          <a:noFill/>
          <a:ln/>
        </p:spPr>
        <p:txBody>
          <a:bodyPr wrap="square" lIns="0" tIns="0" rIns="0" bIns="0" rtlCol="0" anchor="ctr"/>
          <a:lstStyle/>
          <a:p>
            <a:pPr marL="0" indent="0">
              <a:buNone/>
            </a:pPr>
            <a:r>
              <a:rPr lang="en-US" sz="1400" b="1" dirty="0">
                <a:solidFill>
                  <a:srgbClr val="2D7D9A"/>
                </a:solidFill>
                <a:latin typeface="Calibri" pitchFamily="34" charset="0"/>
                <a:ea typeface="Calibri" pitchFamily="34" charset="-122"/>
                <a:cs typeface="Calibri" pitchFamily="34" charset="-120"/>
              </a:rPr>
              <a:t>AI-Powered Authoring</a:t>
            </a:r>
            <a:endParaRPr lang="en-US" sz="1400" dirty="0"/>
          </a:p>
        </p:txBody>
      </p:sp>
      <p:sp>
        <p:nvSpPr>
          <p:cNvPr id="21" name="Text 19"/>
          <p:cNvSpPr/>
          <p:nvPr/>
        </p:nvSpPr>
        <p:spPr>
          <a:xfrm>
            <a:off x="777240" y="3200400"/>
            <a:ext cx="3383280" cy="1188720"/>
          </a:xfrm>
          <a:prstGeom prst="rect">
            <a:avLst/>
          </a:prstGeom>
          <a:noFill/>
          <a:ln/>
        </p:spPr>
        <p:txBody>
          <a:bodyPr wrap="square" rtlCol="0" anchor="ctr"/>
          <a:lstStyle/>
          <a:p>
            <a:pPr marL="342900" indent="-342900">
              <a:spcAft>
                <a:spcPts val="400"/>
              </a:spcAft>
              <a:buSzPct val="100000"/>
              <a:buChar char="•"/>
            </a:pPr>
            <a:r>
              <a:rPr lang="en-US" sz="1200" dirty="0">
                <a:solidFill>
                  <a:srgbClr val="1A2332"/>
                </a:solidFill>
                <a:latin typeface="Calibri" pitchFamily="34" charset="0"/>
                <a:ea typeface="Calibri" pitchFamily="34" charset="-122"/>
                <a:cs typeface="Calibri" pitchFamily="34" charset="-120"/>
              </a:rPr>
              <a:t>AI derives logical structure &amp; drafts check functions</a:t>
            </a:r>
            <a:endParaRPr lang="en-US" sz="1200" dirty="0"/>
          </a:p>
          <a:p>
            <a:pPr marL="342900" indent="-342900">
              <a:spcAft>
                <a:spcPts val="400"/>
              </a:spcAft>
              <a:buSzPct val="100000"/>
              <a:buChar char="•"/>
            </a:pPr>
            <a:r>
              <a:rPr lang="en-US" sz="1200" dirty="0">
                <a:solidFill>
                  <a:srgbClr val="1A2332"/>
                </a:solidFill>
                <a:latin typeface="Calibri" pitchFamily="34" charset="0"/>
                <a:ea typeface="Calibri" pitchFamily="34" charset="-122"/>
                <a:cs typeface="Calibri" pitchFamily="34" charset="-120"/>
              </a:rPr>
              <a:t>Python checks created from approved logic</a:t>
            </a:r>
            <a:endParaRPr lang="en-US" sz="1200" dirty="0"/>
          </a:p>
          <a:p>
            <a:pPr marL="342900" indent="-342900">
              <a:spcAft>
                <a:spcPts val="400"/>
              </a:spcAft>
              <a:buSzPct val="100000"/>
              <a:buChar char="•"/>
            </a:pPr>
            <a:r>
              <a:rPr lang="en-US" sz="1200" dirty="0">
                <a:solidFill>
                  <a:srgbClr val="1A2332"/>
                </a:solidFill>
                <a:latin typeface="Calibri" pitchFamily="34" charset="0"/>
                <a:ea typeface="Calibri" pitchFamily="34" charset="-122"/>
                <a:cs typeface="Calibri" pitchFamily="34" charset="-120"/>
              </a:rPr>
              <a:t>Controlled library functions — no ad hoc LLM decisions</a:t>
            </a:r>
            <a:endParaRPr lang="en-US" sz="1200" dirty="0"/>
          </a:p>
        </p:txBody>
      </p:sp>
      <p:sp>
        <p:nvSpPr>
          <p:cNvPr id="22" name="Shape 20"/>
          <p:cNvSpPr/>
          <p:nvPr/>
        </p:nvSpPr>
        <p:spPr>
          <a:xfrm>
            <a:off x="4709160" y="2788920"/>
            <a:ext cx="3886200" cy="173736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en-US"/>
          </a:p>
        </p:txBody>
      </p:sp>
      <p:sp>
        <p:nvSpPr>
          <p:cNvPr id="23" name="Shape 21"/>
          <p:cNvSpPr/>
          <p:nvPr/>
        </p:nvSpPr>
        <p:spPr>
          <a:xfrm>
            <a:off x="4709160" y="2788920"/>
            <a:ext cx="54864" cy="1737360"/>
          </a:xfrm>
          <a:prstGeom prst="rect">
            <a:avLst/>
          </a:prstGeom>
          <a:solidFill>
            <a:srgbClr val="2E8B57"/>
          </a:solidFill>
          <a:ln/>
        </p:spPr>
        <p:txBody>
          <a:bodyPr/>
          <a:lstStyle/>
          <a:p>
            <a:endParaRPr lang="en-US"/>
          </a:p>
        </p:txBody>
      </p:sp>
      <p:sp>
        <p:nvSpPr>
          <p:cNvPr id="24" name="Text 22"/>
          <p:cNvSpPr/>
          <p:nvPr/>
        </p:nvSpPr>
        <p:spPr>
          <a:xfrm>
            <a:off x="4983480" y="2880360"/>
            <a:ext cx="3474720" cy="320040"/>
          </a:xfrm>
          <a:prstGeom prst="rect">
            <a:avLst/>
          </a:prstGeom>
          <a:noFill/>
          <a:ln/>
        </p:spPr>
        <p:txBody>
          <a:bodyPr wrap="square" lIns="0" tIns="0" rIns="0" bIns="0" rtlCol="0" anchor="ctr"/>
          <a:lstStyle/>
          <a:p>
            <a:pPr marL="0" indent="0">
              <a:buNone/>
            </a:pPr>
            <a:r>
              <a:rPr lang="en-US" sz="1400" b="1" dirty="0">
                <a:solidFill>
                  <a:srgbClr val="2E8B57"/>
                </a:solidFill>
                <a:latin typeface="Calibri" pitchFamily="34" charset="0"/>
                <a:ea typeface="Calibri" pitchFamily="34" charset="-122"/>
                <a:cs typeface="Calibri" pitchFamily="34" charset="-120"/>
              </a:rPr>
              <a:t>Deterministic Execution</a:t>
            </a:r>
            <a:endParaRPr lang="en-US" sz="1400" dirty="0"/>
          </a:p>
        </p:txBody>
      </p:sp>
      <p:sp>
        <p:nvSpPr>
          <p:cNvPr id="25" name="Text 23"/>
          <p:cNvSpPr/>
          <p:nvPr/>
        </p:nvSpPr>
        <p:spPr>
          <a:xfrm>
            <a:off x="4983480" y="3200400"/>
            <a:ext cx="3383280" cy="1188720"/>
          </a:xfrm>
          <a:prstGeom prst="rect">
            <a:avLst/>
          </a:prstGeom>
          <a:noFill/>
          <a:ln/>
        </p:spPr>
        <p:txBody>
          <a:bodyPr wrap="square" rtlCol="0" anchor="ctr"/>
          <a:lstStyle/>
          <a:p>
            <a:pPr marL="342900" indent="-342900">
              <a:spcAft>
                <a:spcPts val="400"/>
              </a:spcAft>
              <a:buSzPct val="100000"/>
              <a:buChar char="•"/>
            </a:pPr>
            <a:r>
              <a:rPr lang="en-US" sz="1200" dirty="0">
                <a:solidFill>
                  <a:srgbClr val="1A2332"/>
                </a:solidFill>
                <a:latin typeface="Calibri" pitchFamily="34" charset="0"/>
                <a:ea typeface="Calibri" pitchFamily="34" charset="-122"/>
                <a:cs typeface="Calibri" pitchFamily="34" charset="-120"/>
              </a:rPr>
              <a:t>Final execution is deterministic, not generative</a:t>
            </a:r>
            <a:endParaRPr lang="en-US" sz="1200" dirty="0"/>
          </a:p>
          <a:p>
            <a:pPr marL="342900" indent="-342900">
              <a:spcAft>
                <a:spcPts val="400"/>
              </a:spcAft>
              <a:buSzPct val="100000"/>
              <a:buChar char="•"/>
            </a:pPr>
            <a:r>
              <a:rPr lang="en-US" sz="1200" dirty="0">
                <a:solidFill>
                  <a:srgbClr val="1A2332"/>
                </a:solidFill>
                <a:latin typeface="Calibri" pitchFamily="34" charset="0"/>
                <a:ea typeface="Calibri" pitchFamily="34" charset="-122"/>
                <a:cs typeface="Calibri" pitchFamily="34" charset="-120"/>
              </a:rPr>
              <a:t>Same inputs → same results, every time</a:t>
            </a:r>
            <a:endParaRPr lang="en-US" sz="1200" dirty="0"/>
          </a:p>
          <a:p>
            <a:pPr marL="342900" indent="-342900">
              <a:spcAft>
                <a:spcPts val="400"/>
              </a:spcAft>
              <a:buSzPct val="100000"/>
              <a:buChar char="•"/>
            </a:pPr>
            <a:r>
              <a:rPr lang="en-US" sz="1200" dirty="0">
                <a:solidFill>
                  <a:srgbClr val="1A2332"/>
                </a:solidFill>
                <a:latin typeface="Calibri" pitchFamily="34" charset="0"/>
                <a:ea typeface="Calibri" pitchFamily="34" charset="-122"/>
                <a:cs typeface="Calibri" pitchFamily="34" charset="-120"/>
              </a:rPr>
              <a:t>Anti-hallucination safeguards built in</a:t>
            </a:r>
            <a:endParaRPr lang="en-US" sz="1200" dirty="0"/>
          </a:p>
        </p:txBody>
      </p:sp>
      <p:sp>
        <p:nvSpPr>
          <p:cNvPr id="26" name="Shape 24"/>
          <p:cNvSpPr/>
          <p:nvPr/>
        </p:nvSpPr>
        <p:spPr>
          <a:xfrm>
            <a:off x="0" y="4892040"/>
            <a:ext cx="9144000" cy="251460"/>
          </a:xfrm>
          <a:prstGeom prst="rect">
            <a:avLst/>
          </a:prstGeom>
          <a:solidFill>
            <a:srgbClr val="1A2332"/>
          </a:solidFill>
          <a:ln/>
        </p:spPr>
        <p:txBody>
          <a:bodyPr/>
          <a:lstStyle/>
          <a:p>
            <a:endParaRPr lang="en-US"/>
          </a:p>
        </p:txBody>
      </p:sp>
      <p:sp>
        <p:nvSpPr>
          <p:cNvPr id="27" name="Text 25"/>
          <p:cNvSpPr/>
          <p:nvPr/>
        </p:nvSpPr>
        <p:spPr>
          <a:xfrm>
            <a:off x="457200" y="4892040"/>
            <a:ext cx="8229600" cy="251460"/>
          </a:xfrm>
          <a:prstGeom prst="rect">
            <a:avLst/>
          </a:prstGeom>
          <a:noFill/>
          <a:ln/>
        </p:spPr>
        <p:txBody>
          <a:bodyPr wrap="square" lIns="0" tIns="0" rIns="0" bIns="0" rtlCol="0" anchor="ctr"/>
          <a:lstStyle/>
          <a:p>
            <a:pPr marL="0" indent="0">
              <a:buNone/>
            </a:pPr>
            <a:r>
              <a:rPr lang="en-US" sz="900" dirty="0">
                <a:solidFill>
                  <a:srgbClr val="CBD5E0"/>
                </a:solidFill>
                <a:latin typeface="Calibri" pitchFamily="34" charset="0"/>
                <a:ea typeface="Calibri" pitchFamily="34" charset="-122"/>
                <a:cs typeface="Calibri" pitchFamily="34" charset="-120"/>
              </a:rPr>
              <a:t>Armadillo Code Compliance  |  Constructed Mind LLC</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6F3"/>
        </a:solidFill>
        <a:effectLst/>
      </p:bgPr>
    </p:bg>
    <p:spTree>
      <p:nvGrpSpPr>
        <p:cNvPr id="1" name=""/>
        <p:cNvGrpSpPr/>
        <p:nvPr/>
      </p:nvGrpSpPr>
      <p:grpSpPr>
        <a:xfrm>
          <a:off x="0" y="0"/>
          <a:ext cx="0" cy="0"/>
          <a:chOff x="0" y="0"/>
          <a:chExt cx="0" cy="0"/>
        </a:xfrm>
      </p:grpSpPr>
      <p:sp>
        <p:nvSpPr>
          <p:cNvPr id="2" name="Text 0"/>
          <p:cNvSpPr/>
          <p:nvPr/>
        </p:nvSpPr>
        <p:spPr>
          <a:xfrm>
            <a:off x="548640" y="365760"/>
            <a:ext cx="7315200" cy="548640"/>
          </a:xfrm>
          <a:prstGeom prst="rect">
            <a:avLst/>
          </a:prstGeom>
          <a:noFill/>
          <a:ln/>
        </p:spPr>
        <p:txBody>
          <a:bodyPr wrap="square" lIns="0" tIns="0" rIns="0" bIns="0" rtlCol="0" anchor="ctr"/>
          <a:lstStyle/>
          <a:p>
            <a:pPr marL="0" indent="0">
              <a:buNone/>
            </a:pPr>
            <a:r>
              <a:rPr lang="en-US" sz="3200" b="1" dirty="0">
                <a:solidFill>
                  <a:srgbClr val="1A2332"/>
                </a:solidFill>
                <a:latin typeface="Trebuchet MS" pitchFamily="34" charset="0"/>
                <a:ea typeface="Trebuchet MS" pitchFamily="34" charset="-122"/>
                <a:cs typeface="Trebuchet MS" pitchFamily="34" charset="-120"/>
              </a:rPr>
              <a:t>COMPLIANCE OUTCOMES</a:t>
            </a:r>
            <a:endParaRPr lang="en-US" sz="3200" dirty="0"/>
          </a:p>
        </p:txBody>
      </p:sp>
      <p:sp>
        <p:nvSpPr>
          <p:cNvPr id="3" name="Text 1"/>
          <p:cNvSpPr/>
          <p:nvPr/>
        </p:nvSpPr>
        <p:spPr>
          <a:xfrm>
            <a:off x="548640" y="868680"/>
            <a:ext cx="6400800" cy="320040"/>
          </a:xfrm>
          <a:prstGeom prst="rect">
            <a:avLst/>
          </a:prstGeom>
          <a:noFill/>
          <a:ln/>
        </p:spPr>
        <p:txBody>
          <a:bodyPr wrap="square" lIns="0" tIns="0" rIns="0" bIns="0" rtlCol="0" anchor="ctr"/>
          <a:lstStyle/>
          <a:p>
            <a:pPr marL="0" indent="0">
              <a:buNone/>
            </a:pPr>
            <a:r>
              <a:rPr lang="en-US" sz="1400" dirty="0">
                <a:solidFill>
                  <a:srgbClr val="4A5568"/>
                </a:solidFill>
                <a:latin typeface="Calibri" pitchFamily="34" charset="0"/>
                <a:ea typeface="Calibri" pitchFamily="34" charset="-122"/>
                <a:cs typeface="Calibri" pitchFamily="34" charset="-120"/>
              </a:rPr>
              <a:t>Beyond simple pass/fail — real-world result granularity</a:t>
            </a:r>
            <a:endParaRPr lang="en-US" sz="1400" dirty="0"/>
          </a:p>
        </p:txBody>
      </p:sp>
      <p:sp>
        <p:nvSpPr>
          <p:cNvPr id="4" name="Shape 2"/>
          <p:cNvSpPr/>
          <p:nvPr/>
        </p:nvSpPr>
        <p:spPr>
          <a:xfrm>
            <a:off x="548640" y="1417320"/>
            <a:ext cx="2514600" cy="123444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en-US"/>
          </a:p>
        </p:txBody>
      </p:sp>
      <p:sp>
        <p:nvSpPr>
          <p:cNvPr id="5" name="Shape 3"/>
          <p:cNvSpPr/>
          <p:nvPr/>
        </p:nvSpPr>
        <p:spPr>
          <a:xfrm>
            <a:off x="548640" y="1417320"/>
            <a:ext cx="54864" cy="1234440"/>
          </a:xfrm>
          <a:prstGeom prst="rect">
            <a:avLst/>
          </a:prstGeom>
          <a:solidFill>
            <a:srgbClr val="2E8B57"/>
          </a:solidFill>
          <a:ln/>
        </p:spPr>
        <p:txBody>
          <a:bodyPr/>
          <a:lstStyle/>
          <a:p>
            <a:endParaRPr lang="en-US"/>
          </a:p>
        </p:txBody>
      </p:sp>
      <p:sp>
        <p:nvSpPr>
          <p:cNvPr id="6" name="Shape 4"/>
          <p:cNvSpPr/>
          <p:nvPr/>
        </p:nvSpPr>
        <p:spPr>
          <a:xfrm>
            <a:off x="731520" y="1600200"/>
            <a:ext cx="457200" cy="457200"/>
          </a:xfrm>
          <a:prstGeom prst="ellipse">
            <a:avLst/>
          </a:prstGeom>
          <a:solidFill>
            <a:srgbClr val="2E8B57"/>
          </a:solidFill>
          <a:ln/>
        </p:spPr>
        <p:txBody>
          <a:bodyPr/>
          <a:lstStyle/>
          <a:p>
            <a:endParaRPr lang="en-US"/>
          </a:p>
        </p:txBody>
      </p:sp>
      <p:sp>
        <p:nvSpPr>
          <p:cNvPr id="7" name="Text 5"/>
          <p:cNvSpPr/>
          <p:nvPr/>
        </p:nvSpPr>
        <p:spPr>
          <a:xfrm>
            <a:off x="731520" y="1600200"/>
            <a:ext cx="457200" cy="4572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a:t>
            </a:r>
            <a:endParaRPr lang="en-US" sz="1800" dirty="0"/>
          </a:p>
        </p:txBody>
      </p:sp>
      <p:sp>
        <p:nvSpPr>
          <p:cNvPr id="8" name="Text 6"/>
          <p:cNvSpPr/>
          <p:nvPr/>
        </p:nvSpPr>
        <p:spPr>
          <a:xfrm>
            <a:off x="1325880" y="1600200"/>
            <a:ext cx="1600200" cy="320040"/>
          </a:xfrm>
          <a:prstGeom prst="rect">
            <a:avLst/>
          </a:prstGeom>
          <a:noFill/>
          <a:ln/>
        </p:spPr>
        <p:txBody>
          <a:bodyPr wrap="square" lIns="0" tIns="0" rIns="0" bIns="0" rtlCol="0" anchor="ctr"/>
          <a:lstStyle/>
          <a:p>
            <a:pPr marL="0" indent="0">
              <a:buNone/>
            </a:pPr>
            <a:r>
              <a:rPr lang="en-US" sz="1400" b="1" dirty="0">
                <a:solidFill>
                  <a:srgbClr val="2E8B57"/>
                </a:solidFill>
                <a:latin typeface="Calibri" pitchFamily="34" charset="0"/>
                <a:ea typeface="Calibri" pitchFamily="34" charset="-122"/>
                <a:cs typeface="Calibri" pitchFamily="34" charset="-120"/>
              </a:rPr>
              <a:t>PASS</a:t>
            </a:r>
            <a:endParaRPr lang="en-US" sz="1400" dirty="0"/>
          </a:p>
        </p:txBody>
      </p:sp>
      <p:sp>
        <p:nvSpPr>
          <p:cNvPr id="9" name="Text 7"/>
          <p:cNvSpPr/>
          <p:nvPr/>
        </p:nvSpPr>
        <p:spPr>
          <a:xfrm>
            <a:off x="1325880" y="1920240"/>
            <a:ext cx="1600200" cy="502920"/>
          </a:xfrm>
          <a:prstGeom prst="rect">
            <a:avLst/>
          </a:prstGeom>
          <a:noFill/>
          <a:ln/>
        </p:spPr>
        <p:txBody>
          <a:bodyPr wrap="square" lIns="0" tIns="0" rIns="0" bIns="0" rtlCol="0" anchor="ctr"/>
          <a:lstStyle/>
          <a:p>
            <a:pPr marL="0" indent="0">
              <a:buNone/>
            </a:pPr>
            <a:r>
              <a:rPr lang="en-US" sz="1200" dirty="0">
                <a:solidFill>
                  <a:srgbClr val="4A5568"/>
                </a:solidFill>
                <a:latin typeface="Calibri" pitchFamily="34" charset="0"/>
                <a:ea typeface="Calibri" pitchFamily="34" charset="-122"/>
                <a:cs typeface="Calibri" pitchFamily="34" charset="-120"/>
              </a:rPr>
              <a:t>No contradiction with the code</a:t>
            </a:r>
            <a:endParaRPr lang="en-US" sz="1200" dirty="0"/>
          </a:p>
        </p:txBody>
      </p:sp>
      <p:sp>
        <p:nvSpPr>
          <p:cNvPr id="10" name="Shape 8"/>
          <p:cNvSpPr/>
          <p:nvPr/>
        </p:nvSpPr>
        <p:spPr>
          <a:xfrm>
            <a:off x="3291840" y="1417320"/>
            <a:ext cx="2514600" cy="123444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en-US"/>
          </a:p>
        </p:txBody>
      </p:sp>
      <p:sp>
        <p:nvSpPr>
          <p:cNvPr id="11" name="Shape 9"/>
          <p:cNvSpPr/>
          <p:nvPr/>
        </p:nvSpPr>
        <p:spPr>
          <a:xfrm>
            <a:off x="3291840" y="1417320"/>
            <a:ext cx="54864" cy="1234440"/>
          </a:xfrm>
          <a:prstGeom prst="rect">
            <a:avLst/>
          </a:prstGeom>
          <a:solidFill>
            <a:srgbClr val="C0392B"/>
          </a:solidFill>
          <a:ln/>
        </p:spPr>
        <p:txBody>
          <a:bodyPr/>
          <a:lstStyle/>
          <a:p>
            <a:endParaRPr lang="en-US"/>
          </a:p>
        </p:txBody>
      </p:sp>
      <p:sp>
        <p:nvSpPr>
          <p:cNvPr id="12" name="Shape 10"/>
          <p:cNvSpPr/>
          <p:nvPr/>
        </p:nvSpPr>
        <p:spPr>
          <a:xfrm>
            <a:off x="3474720" y="1600200"/>
            <a:ext cx="457200" cy="457200"/>
          </a:xfrm>
          <a:prstGeom prst="ellipse">
            <a:avLst/>
          </a:prstGeom>
          <a:solidFill>
            <a:srgbClr val="C0392B"/>
          </a:solidFill>
          <a:ln/>
        </p:spPr>
        <p:txBody>
          <a:bodyPr/>
          <a:lstStyle/>
          <a:p>
            <a:endParaRPr lang="en-US"/>
          </a:p>
        </p:txBody>
      </p:sp>
      <p:sp>
        <p:nvSpPr>
          <p:cNvPr id="13" name="Text 11"/>
          <p:cNvSpPr/>
          <p:nvPr/>
        </p:nvSpPr>
        <p:spPr>
          <a:xfrm>
            <a:off x="3474720" y="1600200"/>
            <a:ext cx="457200" cy="4572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a:t>
            </a:r>
            <a:endParaRPr lang="en-US" sz="1800" dirty="0"/>
          </a:p>
        </p:txBody>
      </p:sp>
      <p:sp>
        <p:nvSpPr>
          <p:cNvPr id="14" name="Text 12"/>
          <p:cNvSpPr/>
          <p:nvPr/>
        </p:nvSpPr>
        <p:spPr>
          <a:xfrm>
            <a:off x="4069080" y="1600200"/>
            <a:ext cx="1600200" cy="320040"/>
          </a:xfrm>
          <a:prstGeom prst="rect">
            <a:avLst/>
          </a:prstGeom>
          <a:noFill/>
          <a:ln/>
        </p:spPr>
        <p:txBody>
          <a:bodyPr wrap="square" lIns="0" tIns="0" rIns="0" bIns="0" rtlCol="0" anchor="ctr"/>
          <a:lstStyle/>
          <a:p>
            <a:pPr marL="0" indent="0">
              <a:buNone/>
            </a:pPr>
            <a:r>
              <a:rPr lang="en-US" sz="1400" b="1" dirty="0">
                <a:solidFill>
                  <a:srgbClr val="C0392B"/>
                </a:solidFill>
                <a:latin typeface="Calibri" pitchFamily="34" charset="0"/>
                <a:ea typeface="Calibri" pitchFamily="34" charset="-122"/>
                <a:cs typeface="Calibri" pitchFamily="34" charset="-120"/>
              </a:rPr>
              <a:t>FAIL</a:t>
            </a:r>
            <a:endParaRPr lang="en-US" sz="1400" dirty="0"/>
          </a:p>
        </p:txBody>
      </p:sp>
      <p:sp>
        <p:nvSpPr>
          <p:cNvPr id="15" name="Text 13"/>
          <p:cNvSpPr/>
          <p:nvPr/>
        </p:nvSpPr>
        <p:spPr>
          <a:xfrm>
            <a:off x="4069080" y="1920240"/>
            <a:ext cx="1600200" cy="502920"/>
          </a:xfrm>
          <a:prstGeom prst="rect">
            <a:avLst/>
          </a:prstGeom>
          <a:noFill/>
          <a:ln/>
        </p:spPr>
        <p:txBody>
          <a:bodyPr wrap="square" lIns="0" tIns="0" rIns="0" bIns="0" rtlCol="0" anchor="ctr"/>
          <a:lstStyle/>
          <a:p>
            <a:pPr marL="0" indent="0">
              <a:buNone/>
            </a:pPr>
            <a:r>
              <a:rPr lang="en-US" sz="1200" dirty="0">
                <a:solidFill>
                  <a:srgbClr val="4A5568"/>
                </a:solidFill>
                <a:latin typeface="Calibri" pitchFamily="34" charset="0"/>
                <a:ea typeface="Calibri" pitchFamily="34" charset="-122"/>
                <a:cs typeface="Calibri" pitchFamily="34" charset="-120"/>
              </a:rPr>
              <a:t>Clear code violation identified</a:t>
            </a:r>
            <a:endParaRPr lang="en-US" sz="1200" dirty="0"/>
          </a:p>
        </p:txBody>
      </p:sp>
      <p:sp>
        <p:nvSpPr>
          <p:cNvPr id="16" name="Shape 14"/>
          <p:cNvSpPr/>
          <p:nvPr/>
        </p:nvSpPr>
        <p:spPr>
          <a:xfrm>
            <a:off x="6035040" y="1417320"/>
            <a:ext cx="2514600" cy="123444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en-US"/>
          </a:p>
        </p:txBody>
      </p:sp>
      <p:sp>
        <p:nvSpPr>
          <p:cNvPr id="17" name="Shape 15"/>
          <p:cNvSpPr/>
          <p:nvPr/>
        </p:nvSpPr>
        <p:spPr>
          <a:xfrm>
            <a:off x="6035040" y="1417320"/>
            <a:ext cx="54864" cy="1234440"/>
          </a:xfrm>
          <a:prstGeom prst="rect">
            <a:avLst/>
          </a:prstGeom>
          <a:solidFill>
            <a:srgbClr val="7F8C8D"/>
          </a:solidFill>
          <a:ln/>
        </p:spPr>
        <p:txBody>
          <a:bodyPr/>
          <a:lstStyle/>
          <a:p>
            <a:endParaRPr lang="en-US"/>
          </a:p>
        </p:txBody>
      </p:sp>
      <p:sp>
        <p:nvSpPr>
          <p:cNvPr id="18" name="Shape 16"/>
          <p:cNvSpPr/>
          <p:nvPr/>
        </p:nvSpPr>
        <p:spPr>
          <a:xfrm>
            <a:off x="6217920" y="1600200"/>
            <a:ext cx="457200" cy="457200"/>
          </a:xfrm>
          <a:prstGeom prst="ellipse">
            <a:avLst/>
          </a:prstGeom>
          <a:solidFill>
            <a:srgbClr val="7F8C8D"/>
          </a:solidFill>
          <a:ln/>
        </p:spPr>
        <p:txBody>
          <a:bodyPr/>
          <a:lstStyle/>
          <a:p>
            <a:endParaRPr lang="en-US"/>
          </a:p>
        </p:txBody>
      </p:sp>
      <p:sp>
        <p:nvSpPr>
          <p:cNvPr id="19" name="Text 17"/>
          <p:cNvSpPr/>
          <p:nvPr/>
        </p:nvSpPr>
        <p:spPr>
          <a:xfrm>
            <a:off x="6217920" y="1600200"/>
            <a:ext cx="457200" cy="4572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a:t>
            </a:r>
            <a:endParaRPr lang="en-US" sz="1800" dirty="0"/>
          </a:p>
        </p:txBody>
      </p:sp>
      <p:sp>
        <p:nvSpPr>
          <p:cNvPr id="20" name="Text 18"/>
          <p:cNvSpPr/>
          <p:nvPr/>
        </p:nvSpPr>
        <p:spPr>
          <a:xfrm>
            <a:off x="6812280" y="1600200"/>
            <a:ext cx="1600200" cy="320040"/>
          </a:xfrm>
          <a:prstGeom prst="rect">
            <a:avLst/>
          </a:prstGeom>
          <a:noFill/>
          <a:ln/>
        </p:spPr>
        <p:txBody>
          <a:bodyPr wrap="square" lIns="0" tIns="0" rIns="0" bIns="0" rtlCol="0" anchor="ctr"/>
          <a:lstStyle/>
          <a:p>
            <a:pPr marL="0" indent="0">
              <a:buNone/>
            </a:pPr>
            <a:r>
              <a:rPr lang="en-US" sz="1400" b="1" dirty="0">
                <a:solidFill>
                  <a:srgbClr val="7F8C8D"/>
                </a:solidFill>
                <a:latin typeface="Calibri" pitchFamily="34" charset="0"/>
                <a:ea typeface="Calibri" pitchFamily="34" charset="-122"/>
                <a:cs typeface="Calibri" pitchFamily="34" charset="-120"/>
              </a:rPr>
              <a:t>INTERNAL FAILURE</a:t>
            </a:r>
            <a:endParaRPr lang="en-US" sz="1400" dirty="0"/>
          </a:p>
        </p:txBody>
      </p:sp>
      <p:sp>
        <p:nvSpPr>
          <p:cNvPr id="21" name="Text 19"/>
          <p:cNvSpPr/>
          <p:nvPr/>
        </p:nvSpPr>
        <p:spPr>
          <a:xfrm>
            <a:off x="6812280" y="1920240"/>
            <a:ext cx="1600200" cy="502920"/>
          </a:xfrm>
          <a:prstGeom prst="rect">
            <a:avLst/>
          </a:prstGeom>
          <a:noFill/>
          <a:ln/>
        </p:spPr>
        <p:txBody>
          <a:bodyPr wrap="square" lIns="0" tIns="0" rIns="0" bIns="0" rtlCol="0" anchor="ctr"/>
          <a:lstStyle/>
          <a:p>
            <a:pPr marL="0" indent="0">
              <a:buNone/>
            </a:pPr>
            <a:r>
              <a:rPr lang="en-US" sz="1200" dirty="0">
                <a:solidFill>
                  <a:srgbClr val="4A5568"/>
                </a:solidFill>
                <a:latin typeface="Calibri" pitchFamily="34" charset="0"/>
                <a:ea typeface="Calibri" pitchFamily="34" charset="-122"/>
                <a:cs typeface="Calibri" pitchFamily="34" charset="-120"/>
              </a:rPr>
              <a:t>Calculation or system issue detected</a:t>
            </a:r>
            <a:endParaRPr lang="en-US" sz="1200" dirty="0"/>
          </a:p>
        </p:txBody>
      </p:sp>
      <p:sp>
        <p:nvSpPr>
          <p:cNvPr id="22" name="Shape 20"/>
          <p:cNvSpPr/>
          <p:nvPr/>
        </p:nvSpPr>
        <p:spPr>
          <a:xfrm>
            <a:off x="548640" y="2880360"/>
            <a:ext cx="2514600" cy="123444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en-US"/>
          </a:p>
        </p:txBody>
      </p:sp>
      <p:sp>
        <p:nvSpPr>
          <p:cNvPr id="23" name="Shape 21"/>
          <p:cNvSpPr/>
          <p:nvPr/>
        </p:nvSpPr>
        <p:spPr>
          <a:xfrm>
            <a:off x="548640" y="2880360"/>
            <a:ext cx="54864" cy="1234440"/>
          </a:xfrm>
          <a:prstGeom prst="rect">
            <a:avLst/>
          </a:prstGeom>
          <a:solidFill>
            <a:srgbClr val="2980B9"/>
          </a:solidFill>
          <a:ln/>
        </p:spPr>
        <p:txBody>
          <a:bodyPr/>
          <a:lstStyle/>
          <a:p>
            <a:endParaRPr lang="en-US"/>
          </a:p>
        </p:txBody>
      </p:sp>
      <p:sp>
        <p:nvSpPr>
          <p:cNvPr id="24" name="Shape 22"/>
          <p:cNvSpPr/>
          <p:nvPr/>
        </p:nvSpPr>
        <p:spPr>
          <a:xfrm>
            <a:off x="731520" y="3063240"/>
            <a:ext cx="457200" cy="457200"/>
          </a:xfrm>
          <a:prstGeom prst="ellipse">
            <a:avLst/>
          </a:prstGeom>
          <a:solidFill>
            <a:srgbClr val="2980B9"/>
          </a:solidFill>
          <a:ln/>
        </p:spPr>
        <p:txBody>
          <a:bodyPr/>
          <a:lstStyle/>
          <a:p>
            <a:endParaRPr lang="en-US"/>
          </a:p>
        </p:txBody>
      </p:sp>
      <p:sp>
        <p:nvSpPr>
          <p:cNvPr id="25" name="Text 23"/>
          <p:cNvSpPr/>
          <p:nvPr/>
        </p:nvSpPr>
        <p:spPr>
          <a:xfrm>
            <a:off x="731520" y="3063240"/>
            <a:ext cx="457200" cy="4572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a:t>
            </a:r>
            <a:endParaRPr lang="en-US" sz="1800" dirty="0"/>
          </a:p>
        </p:txBody>
      </p:sp>
      <p:sp>
        <p:nvSpPr>
          <p:cNvPr id="26" name="Text 24"/>
          <p:cNvSpPr/>
          <p:nvPr/>
        </p:nvSpPr>
        <p:spPr>
          <a:xfrm>
            <a:off x="1325880" y="3063240"/>
            <a:ext cx="1600200" cy="320040"/>
          </a:xfrm>
          <a:prstGeom prst="rect">
            <a:avLst/>
          </a:prstGeom>
          <a:noFill/>
          <a:ln/>
        </p:spPr>
        <p:txBody>
          <a:bodyPr wrap="square" lIns="0" tIns="0" rIns="0" bIns="0" rtlCol="0" anchor="ctr"/>
          <a:lstStyle/>
          <a:p>
            <a:pPr marL="0" indent="0">
              <a:buNone/>
            </a:pPr>
            <a:r>
              <a:rPr lang="en-US" sz="1400" b="1" dirty="0">
                <a:solidFill>
                  <a:srgbClr val="2980B9"/>
                </a:solidFill>
                <a:latin typeface="Calibri" pitchFamily="34" charset="0"/>
                <a:ea typeface="Calibri" pitchFamily="34" charset="-122"/>
                <a:cs typeface="Calibri" pitchFamily="34" charset="-120"/>
              </a:rPr>
              <a:t>PENDING</a:t>
            </a:r>
            <a:endParaRPr lang="en-US" sz="1400" dirty="0"/>
          </a:p>
        </p:txBody>
      </p:sp>
      <p:sp>
        <p:nvSpPr>
          <p:cNvPr id="27" name="Text 25"/>
          <p:cNvSpPr/>
          <p:nvPr/>
        </p:nvSpPr>
        <p:spPr>
          <a:xfrm>
            <a:off x="1325880" y="3383280"/>
            <a:ext cx="1600200" cy="502920"/>
          </a:xfrm>
          <a:prstGeom prst="rect">
            <a:avLst/>
          </a:prstGeom>
          <a:noFill/>
          <a:ln/>
        </p:spPr>
        <p:txBody>
          <a:bodyPr wrap="square" lIns="0" tIns="0" rIns="0" bIns="0" rtlCol="0" anchor="ctr"/>
          <a:lstStyle/>
          <a:p>
            <a:pPr marL="0" indent="0">
              <a:buNone/>
            </a:pPr>
            <a:r>
              <a:rPr lang="en-US" sz="1200" dirty="0">
                <a:solidFill>
                  <a:srgbClr val="4A5568"/>
                </a:solidFill>
                <a:latin typeface="Calibri" pitchFamily="34" charset="0"/>
                <a:ea typeface="Calibri" pitchFamily="34" charset="-122"/>
                <a:cs typeface="Calibri" pitchFamily="34" charset="-120"/>
              </a:rPr>
              <a:t>More information required</a:t>
            </a:r>
            <a:endParaRPr lang="en-US" sz="1200" dirty="0"/>
          </a:p>
        </p:txBody>
      </p:sp>
      <p:sp>
        <p:nvSpPr>
          <p:cNvPr id="28" name="Shape 26"/>
          <p:cNvSpPr/>
          <p:nvPr/>
        </p:nvSpPr>
        <p:spPr>
          <a:xfrm>
            <a:off x="3291840" y="2880360"/>
            <a:ext cx="2514600" cy="123444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en-US"/>
          </a:p>
        </p:txBody>
      </p:sp>
      <p:sp>
        <p:nvSpPr>
          <p:cNvPr id="29" name="Shape 27"/>
          <p:cNvSpPr/>
          <p:nvPr/>
        </p:nvSpPr>
        <p:spPr>
          <a:xfrm>
            <a:off x="3291840" y="2880360"/>
            <a:ext cx="54864" cy="1234440"/>
          </a:xfrm>
          <a:prstGeom prst="rect">
            <a:avLst/>
          </a:prstGeom>
          <a:solidFill>
            <a:srgbClr val="D4860B"/>
          </a:solidFill>
          <a:ln/>
        </p:spPr>
        <p:txBody>
          <a:bodyPr/>
          <a:lstStyle/>
          <a:p>
            <a:endParaRPr lang="en-US"/>
          </a:p>
        </p:txBody>
      </p:sp>
      <p:sp>
        <p:nvSpPr>
          <p:cNvPr id="30" name="Shape 28"/>
          <p:cNvSpPr/>
          <p:nvPr/>
        </p:nvSpPr>
        <p:spPr>
          <a:xfrm>
            <a:off x="3474720" y="3063240"/>
            <a:ext cx="457200" cy="457200"/>
          </a:xfrm>
          <a:prstGeom prst="ellipse">
            <a:avLst/>
          </a:prstGeom>
          <a:solidFill>
            <a:srgbClr val="D4860B"/>
          </a:solidFill>
          <a:ln/>
        </p:spPr>
        <p:txBody>
          <a:bodyPr/>
          <a:lstStyle/>
          <a:p>
            <a:endParaRPr lang="en-US"/>
          </a:p>
        </p:txBody>
      </p:sp>
      <p:sp>
        <p:nvSpPr>
          <p:cNvPr id="31" name="Text 29"/>
          <p:cNvSpPr/>
          <p:nvPr/>
        </p:nvSpPr>
        <p:spPr>
          <a:xfrm>
            <a:off x="3474720" y="3063240"/>
            <a:ext cx="457200" cy="4572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a:t>
            </a:r>
            <a:endParaRPr lang="en-US" sz="1800" dirty="0"/>
          </a:p>
        </p:txBody>
      </p:sp>
      <p:sp>
        <p:nvSpPr>
          <p:cNvPr id="32" name="Text 30"/>
          <p:cNvSpPr/>
          <p:nvPr/>
        </p:nvSpPr>
        <p:spPr>
          <a:xfrm>
            <a:off x="4069080" y="3063240"/>
            <a:ext cx="1600200" cy="320040"/>
          </a:xfrm>
          <a:prstGeom prst="rect">
            <a:avLst/>
          </a:prstGeom>
          <a:noFill/>
          <a:ln/>
        </p:spPr>
        <p:txBody>
          <a:bodyPr wrap="square" lIns="0" tIns="0" rIns="0" bIns="0" rtlCol="0" anchor="ctr"/>
          <a:lstStyle/>
          <a:p>
            <a:pPr marL="0" indent="0">
              <a:buNone/>
            </a:pPr>
            <a:r>
              <a:rPr lang="en-US" sz="1400" b="1" dirty="0">
                <a:solidFill>
                  <a:srgbClr val="D4860B"/>
                </a:solidFill>
                <a:latin typeface="Calibri" pitchFamily="34" charset="0"/>
                <a:ea typeface="Calibri" pitchFamily="34" charset="-122"/>
                <a:cs typeface="Calibri" pitchFamily="34" charset="-120"/>
              </a:rPr>
              <a:t>WARNING</a:t>
            </a:r>
            <a:endParaRPr lang="en-US" sz="1400" dirty="0"/>
          </a:p>
        </p:txBody>
      </p:sp>
      <p:sp>
        <p:nvSpPr>
          <p:cNvPr id="33" name="Text 31"/>
          <p:cNvSpPr/>
          <p:nvPr/>
        </p:nvSpPr>
        <p:spPr>
          <a:xfrm>
            <a:off x="4069080" y="3383280"/>
            <a:ext cx="1600200" cy="502920"/>
          </a:xfrm>
          <a:prstGeom prst="rect">
            <a:avLst/>
          </a:prstGeom>
          <a:noFill/>
          <a:ln/>
        </p:spPr>
        <p:txBody>
          <a:bodyPr wrap="square" lIns="0" tIns="0" rIns="0" bIns="0" rtlCol="0" anchor="ctr"/>
          <a:lstStyle/>
          <a:p>
            <a:pPr marL="0" indent="0">
              <a:buNone/>
            </a:pPr>
            <a:r>
              <a:rPr lang="en-US" sz="1200" dirty="0">
                <a:solidFill>
                  <a:srgbClr val="4A5568"/>
                </a:solidFill>
                <a:latin typeface="Calibri" pitchFamily="34" charset="0"/>
                <a:ea typeface="Calibri" pitchFamily="34" charset="-122"/>
                <a:cs typeface="Calibri" pitchFamily="34" charset="-120"/>
              </a:rPr>
              <a:t>Advisory or partially non-computable</a:t>
            </a:r>
            <a:endParaRPr lang="en-US" sz="1200" dirty="0"/>
          </a:p>
        </p:txBody>
      </p:sp>
      <p:sp>
        <p:nvSpPr>
          <p:cNvPr id="34" name="Shape 32"/>
          <p:cNvSpPr/>
          <p:nvPr/>
        </p:nvSpPr>
        <p:spPr>
          <a:xfrm>
            <a:off x="6035040" y="2880360"/>
            <a:ext cx="2514600" cy="123444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en-US"/>
          </a:p>
        </p:txBody>
      </p:sp>
      <p:sp>
        <p:nvSpPr>
          <p:cNvPr id="35" name="Shape 33"/>
          <p:cNvSpPr/>
          <p:nvPr/>
        </p:nvSpPr>
        <p:spPr>
          <a:xfrm>
            <a:off x="6035040" y="2880360"/>
            <a:ext cx="54864" cy="1234440"/>
          </a:xfrm>
          <a:prstGeom prst="rect">
            <a:avLst/>
          </a:prstGeom>
          <a:solidFill>
            <a:srgbClr val="6C5CE7"/>
          </a:solidFill>
          <a:ln/>
        </p:spPr>
        <p:txBody>
          <a:bodyPr/>
          <a:lstStyle/>
          <a:p>
            <a:endParaRPr lang="en-US"/>
          </a:p>
        </p:txBody>
      </p:sp>
      <p:sp>
        <p:nvSpPr>
          <p:cNvPr id="36" name="Shape 34"/>
          <p:cNvSpPr/>
          <p:nvPr/>
        </p:nvSpPr>
        <p:spPr>
          <a:xfrm>
            <a:off x="6217920" y="3063240"/>
            <a:ext cx="457200" cy="457200"/>
          </a:xfrm>
          <a:prstGeom prst="ellipse">
            <a:avLst/>
          </a:prstGeom>
          <a:solidFill>
            <a:srgbClr val="6C5CE7"/>
          </a:solidFill>
          <a:ln/>
        </p:spPr>
        <p:txBody>
          <a:bodyPr/>
          <a:lstStyle/>
          <a:p>
            <a:endParaRPr lang="en-US"/>
          </a:p>
        </p:txBody>
      </p:sp>
      <p:sp>
        <p:nvSpPr>
          <p:cNvPr id="37" name="Text 35"/>
          <p:cNvSpPr/>
          <p:nvPr/>
        </p:nvSpPr>
        <p:spPr>
          <a:xfrm>
            <a:off x="6217920" y="3063240"/>
            <a:ext cx="457200" cy="4572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ℹ</a:t>
            </a:r>
            <a:endParaRPr lang="en-US" sz="1800" dirty="0"/>
          </a:p>
        </p:txBody>
      </p:sp>
      <p:sp>
        <p:nvSpPr>
          <p:cNvPr id="38" name="Text 36"/>
          <p:cNvSpPr/>
          <p:nvPr/>
        </p:nvSpPr>
        <p:spPr>
          <a:xfrm>
            <a:off x="6812280" y="3063240"/>
            <a:ext cx="1600200" cy="320040"/>
          </a:xfrm>
          <a:prstGeom prst="rect">
            <a:avLst/>
          </a:prstGeom>
          <a:noFill/>
          <a:ln/>
        </p:spPr>
        <p:txBody>
          <a:bodyPr wrap="square" lIns="0" tIns="0" rIns="0" bIns="0" rtlCol="0" anchor="ctr"/>
          <a:lstStyle/>
          <a:p>
            <a:pPr marL="0" indent="0">
              <a:buNone/>
            </a:pPr>
            <a:r>
              <a:rPr lang="en-US" sz="1400" b="1" dirty="0">
                <a:solidFill>
                  <a:srgbClr val="6C5CE7"/>
                </a:solidFill>
                <a:latin typeface="Calibri" pitchFamily="34" charset="0"/>
                <a:ea typeface="Calibri" pitchFamily="34" charset="-122"/>
                <a:cs typeface="Calibri" pitchFamily="34" charset="-120"/>
              </a:rPr>
              <a:t>GUIDANCE</a:t>
            </a:r>
            <a:endParaRPr lang="en-US" sz="1400" dirty="0"/>
          </a:p>
        </p:txBody>
      </p:sp>
      <p:sp>
        <p:nvSpPr>
          <p:cNvPr id="39" name="Text 37"/>
          <p:cNvSpPr/>
          <p:nvPr/>
        </p:nvSpPr>
        <p:spPr>
          <a:xfrm>
            <a:off x="6812280" y="3383280"/>
            <a:ext cx="1600200" cy="502920"/>
          </a:xfrm>
          <a:prstGeom prst="rect">
            <a:avLst/>
          </a:prstGeom>
          <a:noFill/>
          <a:ln/>
        </p:spPr>
        <p:txBody>
          <a:bodyPr wrap="square" lIns="0" tIns="0" rIns="0" bIns="0" rtlCol="0" anchor="ctr"/>
          <a:lstStyle/>
          <a:p>
            <a:pPr marL="0" indent="0">
              <a:buNone/>
            </a:pPr>
            <a:r>
              <a:rPr lang="en-US" sz="1200" dirty="0">
                <a:solidFill>
                  <a:srgbClr val="4A5568"/>
                </a:solidFill>
                <a:latin typeface="Calibri" pitchFamily="34" charset="0"/>
                <a:ea typeface="Calibri" pitchFamily="34" charset="-122"/>
                <a:cs typeface="Calibri" pitchFamily="34" charset="-120"/>
              </a:rPr>
              <a:t>Specific advice provided</a:t>
            </a:r>
            <a:endParaRPr lang="en-US" sz="1200" dirty="0"/>
          </a:p>
        </p:txBody>
      </p:sp>
      <p:sp>
        <p:nvSpPr>
          <p:cNvPr id="40" name="Shape 38"/>
          <p:cNvSpPr/>
          <p:nvPr/>
        </p:nvSpPr>
        <p:spPr>
          <a:xfrm>
            <a:off x="548640" y="4114800"/>
            <a:ext cx="8046720" cy="59436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en-US"/>
          </a:p>
        </p:txBody>
      </p:sp>
      <p:sp>
        <p:nvSpPr>
          <p:cNvPr id="41" name="Shape 39"/>
          <p:cNvSpPr/>
          <p:nvPr/>
        </p:nvSpPr>
        <p:spPr>
          <a:xfrm>
            <a:off x="548640" y="4114800"/>
            <a:ext cx="54864" cy="594360"/>
          </a:xfrm>
          <a:prstGeom prst="rect">
            <a:avLst/>
          </a:prstGeom>
          <a:solidFill>
            <a:srgbClr val="E8A620"/>
          </a:solidFill>
          <a:ln/>
        </p:spPr>
        <p:txBody>
          <a:bodyPr/>
          <a:lstStyle/>
          <a:p>
            <a:endParaRPr lang="en-US"/>
          </a:p>
        </p:txBody>
      </p:sp>
      <p:sp>
        <p:nvSpPr>
          <p:cNvPr id="42" name="Text 40"/>
          <p:cNvSpPr/>
          <p:nvPr/>
        </p:nvSpPr>
        <p:spPr>
          <a:xfrm>
            <a:off x="822960" y="4114800"/>
            <a:ext cx="7589520" cy="594360"/>
          </a:xfrm>
          <a:prstGeom prst="rect">
            <a:avLst/>
          </a:prstGeom>
          <a:noFill/>
          <a:ln/>
        </p:spPr>
        <p:txBody>
          <a:bodyPr wrap="square" lIns="0" tIns="0" rIns="0" bIns="0" rtlCol="0" anchor="ctr"/>
          <a:lstStyle/>
          <a:p>
            <a:pPr marL="0" indent="0">
              <a:buNone/>
            </a:pPr>
            <a:r>
              <a:rPr lang="en-US" sz="1300" i="1" dirty="0">
                <a:solidFill>
                  <a:srgbClr val="4A5568"/>
                </a:solidFill>
                <a:latin typeface="Calibri" pitchFamily="34" charset="0"/>
                <a:ea typeface="Calibri" pitchFamily="34" charset="-122"/>
                <a:cs typeface="Calibri" pitchFamily="34" charset="-120"/>
              </a:rPr>
              <a:t>Resulting granularity makes the platform more honest, usable, and aligned with real-world review practice</a:t>
            </a:r>
            <a:endParaRPr lang="en-US" sz="1300" dirty="0"/>
          </a:p>
        </p:txBody>
      </p:sp>
      <p:sp>
        <p:nvSpPr>
          <p:cNvPr id="43" name="Shape 41"/>
          <p:cNvSpPr/>
          <p:nvPr/>
        </p:nvSpPr>
        <p:spPr>
          <a:xfrm>
            <a:off x="0" y="4892040"/>
            <a:ext cx="9144000" cy="251460"/>
          </a:xfrm>
          <a:prstGeom prst="rect">
            <a:avLst/>
          </a:prstGeom>
          <a:solidFill>
            <a:srgbClr val="1A2332"/>
          </a:solidFill>
          <a:ln/>
        </p:spPr>
        <p:txBody>
          <a:bodyPr/>
          <a:lstStyle/>
          <a:p>
            <a:endParaRPr lang="en-US"/>
          </a:p>
        </p:txBody>
      </p:sp>
      <p:sp>
        <p:nvSpPr>
          <p:cNvPr id="44" name="Text 42"/>
          <p:cNvSpPr/>
          <p:nvPr/>
        </p:nvSpPr>
        <p:spPr>
          <a:xfrm>
            <a:off x="457200" y="4892040"/>
            <a:ext cx="8229600" cy="251460"/>
          </a:xfrm>
          <a:prstGeom prst="rect">
            <a:avLst/>
          </a:prstGeom>
          <a:noFill/>
          <a:ln/>
        </p:spPr>
        <p:txBody>
          <a:bodyPr wrap="square" lIns="0" tIns="0" rIns="0" bIns="0" rtlCol="0" anchor="ctr"/>
          <a:lstStyle/>
          <a:p>
            <a:pPr marL="0" indent="0">
              <a:buNone/>
            </a:pPr>
            <a:r>
              <a:rPr lang="en-US" sz="900" dirty="0">
                <a:solidFill>
                  <a:srgbClr val="CBD5E0"/>
                </a:solidFill>
                <a:latin typeface="Calibri" pitchFamily="34" charset="0"/>
                <a:ea typeface="Calibri" pitchFamily="34" charset="-122"/>
                <a:cs typeface="Calibri" pitchFamily="34" charset="-120"/>
              </a:rPr>
              <a:t>Armadillo Code Compliance  |  Constructed Mind LLC</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A2332"/>
        </a:solidFill>
        <a:effectLst/>
      </p:bgPr>
    </p:bg>
    <p:spTree>
      <p:nvGrpSpPr>
        <p:cNvPr id="1" name=""/>
        <p:cNvGrpSpPr/>
        <p:nvPr/>
      </p:nvGrpSpPr>
      <p:grpSpPr>
        <a:xfrm>
          <a:off x="0" y="0"/>
          <a:ext cx="0" cy="0"/>
          <a:chOff x="0" y="0"/>
          <a:chExt cx="0" cy="0"/>
        </a:xfrm>
      </p:grpSpPr>
      <p:sp>
        <p:nvSpPr>
          <p:cNvPr id="2" name="Text 0"/>
          <p:cNvSpPr/>
          <p:nvPr/>
        </p:nvSpPr>
        <p:spPr>
          <a:xfrm>
            <a:off x="548640" y="365760"/>
            <a:ext cx="7772400" cy="640080"/>
          </a:xfrm>
          <a:prstGeom prst="rect">
            <a:avLst/>
          </a:prstGeom>
          <a:noFill/>
          <a:ln/>
        </p:spPr>
        <p:txBody>
          <a:bodyPr wrap="square" lIns="0" tIns="0" rIns="0" bIns="0" rtlCol="0" anchor="ctr"/>
          <a:lstStyle/>
          <a:p>
            <a:pPr marL="0" indent="0">
              <a:buNone/>
            </a:pPr>
            <a:r>
              <a:rPr lang="en-US" sz="2800" b="1" dirty="0">
                <a:solidFill>
                  <a:srgbClr val="E8A620"/>
                </a:solidFill>
                <a:latin typeface="Trebuchet MS" pitchFamily="34" charset="0"/>
                <a:ea typeface="Trebuchet MS" pitchFamily="34" charset="-122"/>
                <a:cs typeface="Trebuchet MS" pitchFamily="34" charset="-120"/>
              </a:rPr>
              <a:t>APPLYING CODE TO THE BUILDING MODEL</a:t>
            </a:r>
            <a:endParaRPr lang="en-US" sz="2800" dirty="0"/>
          </a:p>
        </p:txBody>
      </p:sp>
      <p:sp>
        <p:nvSpPr>
          <p:cNvPr id="3" name="Text 1"/>
          <p:cNvSpPr/>
          <p:nvPr/>
        </p:nvSpPr>
        <p:spPr>
          <a:xfrm>
            <a:off x="548640" y="1280160"/>
            <a:ext cx="5029200" cy="2743200"/>
          </a:xfrm>
          <a:prstGeom prst="rect">
            <a:avLst/>
          </a:prstGeom>
          <a:noFill/>
          <a:ln/>
        </p:spPr>
        <p:txBody>
          <a:bodyPr wrap="square" rtlCol="0" anchor="ctr"/>
          <a:lstStyle/>
          <a:p>
            <a:pPr marL="342900" indent="-342900">
              <a:spcAft>
                <a:spcPts val="1000"/>
              </a:spcAft>
              <a:buSzPct val="100000"/>
              <a:buChar char="•"/>
            </a:pPr>
            <a:r>
              <a:rPr lang="en-US" sz="1500" dirty="0">
                <a:solidFill>
                  <a:srgbClr val="CBD5E0"/>
                </a:solidFill>
                <a:latin typeface="Calibri" pitchFamily="34" charset="0"/>
                <a:ea typeface="Calibri" pitchFamily="34" charset="-122"/>
                <a:cs typeface="Calibri" pitchFamily="34" charset="-120"/>
              </a:rPr>
              <a:t>Checks run against IFC-based building data</a:t>
            </a:r>
            <a:endParaRPr lang="en-US" sz="1500" dirty="0"/>
          </a:p>
          <a:p>
            <a:pPr marL="342900" indent="-342900">
              <a:spcAft>
                <a:spcPts val="1000"/>
              </a:spcAft>
              <a:buSzPct val="100000"/>
              <a:buChar char="•"/>
            </a:pPr>
            <a:r>
              <a:rPr lang="en-US" sz="1500" dirty="0">
                <a:solidFill>
                  <a:srgbClr val="CBD5E0"/>
                </a:solidFill>
                <a:latin typeface="Calibri" pitchFamily="34" charset="0"/>
                <a:ea typeface="Calibri" pitchFamily="34" charset="-122"/>
                <a:cs typeface="Calibri" pitchFamily="34" charset="-120"/>
              </a:rPr>
              <a:t>Results shown against one or more plans</a:t>
            </a:r>
            <a:endParaRPr lang="en-US" sz="1500" dirty="0"/>
          </a:p>
          <a:p>
            <a:pPr marL="342900" indent="-342900">
              <a:spcAft>
                <a:spcPts val="1000"/>
              </a:spcAft>
              <a:buSzPct val="100000"/>
              <a:buChar char="•"/>
            </a:pPr>
            <a:r>
              <a:rPr lang="en-US" sz="1500" dirty="0">
                <a:solidFill>
                  <a:srgbClr val="CBD5E0"/>
                </a:solidFill>
                <a:latin typeface="Calibri" pitchFamily="34" charset="0"/>
                <a:ea typeface="Calibri" pitchFamily="34" charset="-122"/>
                <a:cs typeface="Calibri" pitchFamily="34" charset="-120"/>
              </a:rPr>
              <a:t>Failed elements highlighted directly in the model</a:t>
            </a:r>
            <a:endParaRPr lang="en-US" sz="1500" dirty="0"/>
          </a:p>
          <a:p>
            <a:pPr marL="342900" indent="-342900">
              <a:spcAft>
                <a:spcPts val="1000"/>
              </a:spcAft>
              <a:buSzPct val="100000"/>
              <a:buChar char="•"/>
            </a:pPr>
            <a:r>
              <a:rPr lang="en-US" sz="1500" dirty="0">
                <a:solidFill>
                  <a:srgbClr val="CBD5E0"/>
                </a:solidFill>
                <a:latin typeface="Calibri" pitchFamily="34" charset="0"/>
                <a:ea typeface="Calibri" pitchFamily="34" charset="-122"/>
                <a:cs typeface="Calibri" pitchFamily="34" charset="-120"/>
              </a:rPr>
              <a:t>3D IFC view: failing components appear in red</a:t>
            </a:r>
            <a:endParaRPr lang="en-US" sz="1500" dirty="0"/>
          </a:p>
          <a:p>
            <a:pPr marL="342900" indent="-342900">
              <a:spcAft>
                <a:spcPts val="1000"/>
              </a:spcAft>
              <a:buSzPct val="100000"/>
              <a:buChar char="•"/>
            </a:pPr>
            <a:r>
              <a:rPr lang="en-US" sz="1500" dirty="0">
                <a:solidFill>
                  <a:srgbClr val="CBD5E0"/>
                </a:solidFill>
                <a:latin typeface="Calibri" pitchFamily="34" charset="0"/>
                <a:ea typeface="Calibri" pitchFamily="34" charset="-122"/>
                <a:cs typeface="Calibri" pitchFamily="34" charset="-120"/>
              </a:rPr>
              <a:t>Fast visual link from rule to building element</a:t>
            </a:r>
            <a:endParaRPr lang="en-US" sz="1500" dirty="0"/>
          </a:p>
          <a:p>
            <a:pPr marL="342900" indent="-342900">
              <a:spcAft>
                <a:spcPts val="1000"/>
              </a:spcAft>
              <a:buSzPct val="100000"/>
              <a:buChar char="•"/>
            </a:pPr>
            <a:r>
              <a:rPr lang="en-US" sz="1500" dirty="0">
                <a:solidFill>
                  <a:srgbClr val="CBD5E0"/>
                </a:solidFill>
                <a:latin typeface="Calibri" pitchFamily="34" charset="0"/>
                <a:ea typeface="Calibri" pitchFamily="34" charset="-122"/>
                <a:cs typeface="Calibri" pitchFamily="34" charset="-120"/>
              </a:rPr>
              <a:t>BIM + IFC make compliance concrete and actionable</a:t>
            </a:r>
            <a:endParaRPr lang="en-US" sz="1500" dirty="0"/>
          </a:p>
        </p:txBody>
      </p:sp>
      <p:sp>
        <p:nvSpPr>
          <p:cNvPr id="4" name="Shape 2"/>
          <p:cNvSpPr/>
          <p:nvPr/>
        </p:nvSpPr>
        <p:spPr>
          <a:xfrm>
            <a:off x="6217920" y="1280160"/>
            <a:ext cx="2377440" cy="2194560"/>
          </a:xfrm>
          <a:prstGeom prst="rect">
            <a:avLst/>
          </a:prstGeom>
          <a:solidFill>
            <a:srgbClr val="243041"/>
          </a:solidFill>
          <a:ln/>
        </p:spPr>
        <p:txBody>
          <a:bodyPr/>
          <a:lstStyle/>
          <a:p>
            <a:endParaRPr lang="en-US"/>
          </a:p>
        </p:txBody>
      </p:sp>
      <p:sp>
        <p:nvSpPr>
          <p:cNvPr id="5" name="Text 3"/>
          <p:cNvSpPr/>
          <p:nvPr/>
        </p:nvSpPr>
        <p:spPr>
          <a:xfrm>
            <a:off x="6217920" y="1371600"/>
            <a:ext cx="2377440" cy="320040"/>
          </a:xfrm>
          <a:prstGeom prst="rect">
            <a:avLst/>
          </a:prstGeom>
          <a:noFill/>
          <a:ln/>
        </p:spPr>
        <p:txBody>
          <a:bodyPr wrap="square" lIns="0" tIns="0" rIns="0" bIns="0" rtlCol="0" anchor="ctr"/>
          <a:lstStyle/>
          <a:p>
            <a:pPr marL="0" indent="0" algn="ctr">
              <a:buNone/>
            </a:pPr>
            <a:r>
              <a:rPr lang="en-US" sz="1100" b="1" dirty="0">
                <a:solidFill>
                  <a:srgbClr val="E8A620"/>
                </a:solidFill>
                <a:latin typeface="Calibri" pitchFamily="34" charset="0"/>
                <a:ea typeface="Calibri" pitchFamily="34" charset="-122"/>
                <a:cs typeface="Calibri" pitchFamily="34" charset="-120"/>
              </a:rPr>
              <a:t>3D IFC MODEL</a:t>
            </a:r>
            <a:endParaRPr lang="en-US" sz="1100" dirty="0"/>
          </a:p>
        </p:txBody>
      </p:sp>
      <p:sp>
        <p:nvSpPr>
          <p:cNvPr id="6" name="Shape 4"/>
          <p:cNvSpPr/>
          <p:nvPr/>
        </p:nvSpPr>
        <p:spPr>
          <a:xfrm>
            <a:off x="6400800" y="1828800"/>
            <a:ext cx="822960" cy="502920"/>
          </a:xfrm>
          <a:prstGeom prst="rect">
            <a:avLst/>
          </a:prstGeom>
          <a:solidFill>
            <a:srgbClr val="2E8B57"/>
          </a:solidFill>
          <a:ln/>
        </p:spPr>
        <p:txBody>
          <a:bodyPr/>
          <a:lstStyle/>
          <a:p>
            <a:endParaRPr lang="en-US"/>
          </a:p>
        </p:txBody>
      </p:sp>
      <p:sp>
        <p:nvSpPr>
          <p:cNvPr id="7" name="Text 5"/>
          <p:cNvSpPr/>
          <p:nvPr/>
        </p:nvSpPr>
        <p:spPr>
          <a:xfrm>
            <a:off x="6400800" y="1828800"/>
            <a:ext cx="822960" cy="50292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PASS</a:t>
            </a:r>
            <a:endParaRPr lang="en-US" sz="900" dirty="0"/>
          </a:p>
        </p:txBody>
      </p:sp>
      <p:sp>
        <p:nvSpPr>
          <p:cNvPr id="8" name="Shape 6"/>
          <p:cNvSpPr/>
          <p:nvPr/>
        </p:nvSpPr>
        <p:spPr>
          <a:xfrm>
            <a:off x="7498080" y="1828800"/>
            <a:ext cx="822960" cy="502920"/>
          </a:xfrm>
          <a:prstGeom prst="rect">
            <a:avLst/>
          </a:prstGeom>
          <a:solidFill>
            <a:srgbClr val="2E8B57"/>
          </a:solidFill>
          <a:ln/>
        </p:spPr>
        <p:txBody>
          <a:bodyPr/>
          <a:lstStyle/>
          <a:p>
            <a:endParaRPr lang="en-US"/>
          </a:p>
        </p:txBody>
      </p:sp>
      <p:sp>
        <p:nvSpPr>
          <p:cNvPr id="9" name="Text 7"/>
          <p:cNvSpPr/>
          <p:nvPr/>
        </p:nvSpPr>
        <p:spPr>
          <a:xfrm>
            <a:off x="7498080" y="1828800"/>
            <a:ext cx="822960" cy="50292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PASS</a:t>
            </a:r>
            <a:endParaRPr lang="en-US" sz="900" dirty="0"/>
          </a:p>
        </p:txBody>
      </p:sp>
      <p:sp>
        <p:nvSpPr>
          <p:cNvPr id="10" name="Shape 8"/>
          <p:cNvSpPr/>
          <p:nvPr/>
        </p:nvSpPr>
        <p:spPr>
          <a:xfrm>
            <a:off x="6400800" y="2514600"/>
            <a:ext cx="822960" cy="502920"/>
          </a:xfrm>
          <a:prstGeom prst="rect">
            <a:avLst/>
          </a:prstGeom>
          <a:solidFill>
            <a:srgbClr val="C0392B"/>
          </a:solidFill>
          <a:ln/>
        </p:spPr>
        <p:txBody>
          <a:bodyPr/>
          <a:lstStyle/>
          <a:p>
            <a:endParaRPr lang="en-US"/>
          </a:p>
        </p:txBody>
      </p:sp>
      <p:sp>
        <p:nvSpPr>
          <p:cNvPr id="11" name="Text 9"/>
          <p:cNvSpPr/>
          <p:nvPr/>
        </p:nvSpPr>
        <p:spPr>
          <a:xfrm>
            <a:off x="6400800" y="2514600"/>
            <a:ext cx="822960" cy="50292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FAIL</a:t>
            </a:r>
            <a:endParaRPr lang="en-US" sz="900" dirty="0"/>
          </a:p>
        </p:txBody>
      </p:sp>
      <p:sp>
        <p:nvSpPr>
          <p:cNvPr id="12" name="Shape 10"/>
          <p:cNvSpPr/>
          <p:nvPr/>
        </p:nvSpPr>
        <p:spPr>
          <a:xfrm>
            <a:off x="7498080" y="2514600"/>
            <a:ext cx="822960" cy="502920"/>
          </a:xfrm>
          <a:prstGeom prst="rect">
            <a:avLst/>
          </a:prstGeom>
          <a:solidFill>
            <a:srgbClr val="2E8B57"/>
          </a:solidFill>
          <a:ln/>
        </p:spPr>
        <p:txBody>
          <a:bodyPr/>
          <a:lstStyle/>
          <a:p>
            <a:endParaRPr lang="en-US"/>
          </a:p>
        </p:txBody>
      </p:sp>
      <p:sp>
        <p:nvSpPr>
          <p:cNvPr id="13" name="Text 11"/>
          <p:cNvSpPr/>
          <p:nvPr/>
        </p:nvSpPr>
        <p:spPr>
          <a:xfrm>
            <a:off x="7498080" y="2514600"/>
            <a:ext cx="822960" cy="50292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PASS</a:t>
            </a:r>
            <a:endParaRPr lang="en-US" sz="900" dirty="0"/>
          </a:p>
        </p:txBody>
      </p:sp>
      <p:sp>
        <p:nvSpPr>
          <p:cNvPr id="14" name="Shape 12"/>
          <p:cNvSpPr/>
          <p:nvPr/>
        </p:nvSpPr>
        <p:spPr>
          <a:xfrm>
            <a:off x="548640" y="4160520"/>
            <a:ext cx="8046720" cy="502920"/>
          </a:xfrm>
          <a:prstGeom prst="rect">
            <a:avLst/>
          </a:prstGeom>
          <a:solidFill>
            <a:srgbClr val="243041"/>
          </a:solidFill>
          <a:ln/>
        </p:spPr>
        <p:txBody>
          <a:bodyPr/>
          <a:lstStyle/>
          <a:p>
            <a:endParaRPr lang="en-US"/>
          </a:p>
        </p:txBody>
      </p:sp>
      <p:sp>
        <p:nvSpPr>
          <p:cNvPr id="15" name="Shape 13"/>
          <p:cNvSpPr/>
          <p:nvPr/>
        </p:nvSpPr>
        <p:spPr>
          <a:xfrm>
            <a:off x="548640" y="4160520"/>
            <a:ext cx="54864" cy="502920"/>
          </a:xfrm>
          <a:prstGeom prst="rect">
            <a:avLst/>
          </a:prstGeom>
          <a:solidFill>
            <a:srgbClr val="E8A620"/>
          </a:solidFill>
          <a:ln/>
        </p:spPr>
        <p:txBody>
          <a:bodyPr/>
          <a:lstStyle/>
          <a:p>
            <a:endParaRPr lang="en-US"/>
          </a:p>
        </p:txBody>
      </p:sp>
      <p:sp>
        <p:nvSpPr>
          <p:cNvPr id="16" name="Text 14"/>
          <p:cNvSpPr/>
          <p:nvPr/>
        </p:nvSpPr>
        <p:spPr>
          <a:xfrm>
            <a:off x="822960" y="4160520"/>
            <a:ext cx="7589520" cy="502920"/>
          </a:xfrm>
          <a:prstGeom prst="rect">
            <a:avLst/>
          </a:prstGeom>
          <a:noFill/>
          <a:ln/>
        </p:spPr>
        <p:txBody>
          <a:bodyPr wrap="square" lIns="0" tIns="0" rIns="0" bIns="0" rtlCol="0" anchor="ctr"/>
          <a:lstStyle/>
          <a:p>
            <a:pPr marL="0" indent="0">
              <a:buNone/>
            </a:pPr>
            <a:r>
              <a:rPr lang="en-US" sz="1300" i="1" dirty="0">
                <a:solidFill>
                  <a:srgbClr val="E8A620"/>
                </a:solidFill>
                <a:latin typeface="Calibri" pitchFamily="34" charset="0"/>
                <a:ea typeface="Calibri" pitchFamily="34" charset="-122"/>
                <a:cs typeface="Calibri" pitchFamily="34" charset="-120"/>
              </a:rPr>
              <a:t>Showing exactly what parts of the building fail helps the onsite team.  Overcomes language differences.</a:t>
            </a:r>
            <a:endParaRPr lang="en-US" sz="1300" dirty="0"/>
          </a:p>
        </p:txBody>
      </p:sp>
      <p:sp>
        <p:nvSpPr>
          <p:cNvPr id="17" name="Shape 15"/>
          <p:cNvSpPr/>
          <p:nvPr/>
        </p:nvSpPr>
        <p:spPr>
          <a:xfrm>
            <a:off x="0" y="4892040"/>
            <a:ext cx="9144000" cy="251460"/>
          </a:xfrm>
          <a:prstGeom prst="rect">
            <a:avLst/>
          </a:prstGeom>
          <a:solidFill>
            <a:srgbClr val="E8A620"/>
          </a:solidFill>
          <a:ln/>
        </p:spPr>
        <p:txBody>
          <a:bodyPr/>
          <a:lstStyle/>
          <a:p>
            <a:endParaRPr lang="en-US"/>
          </a:p>
        </p:txBody>
      </p:sp>
      <p:sp>
        <p:nvSpPr>
          <p:cNvPr id="18" name="Text 16"/>
          <p:cNvSpPr/>
          <p:nvPr/>
        </p:nvSpPr>
        <p:spPr>
          <a:xfrm>
            <a:off x="457200" y="4892040"/>
            <a:ext cx="8229600" cy="251460"/>
          </a:xfrm>
          <a:prstGeom prst="rect">
            <a:avLst/>
          </a:prstGeom>
          <a:noFill/>
          <a:ln/>
        </p:spPr>
        <p:txBody>
          <a:bodyPr wrap="square" lIns="0" tIns="0" rIns="0" bIns="0" rtlCol="0" anchor="ctr"/>
          <a:lstStyle/>
          <a:p>
            <a:pPr marL="0" indent="0">
              <a:buNone/>
            </a:pPr>
            <a:r>
              <a:rPr lang="en-US" sz="900" dirty="0">
                <a:solidFill>
                  <a:srgbClr val="1A2332"/>
                </a:solidFill>
                <a:latin typeface="Calibri" pitchFamily="34" charset="0"/>
                <a:ea typeface="Calibri" pitchFamily="34" charset="-122"/>
                <a:cs typeface="Calibri" pitchFamily="34" charset="-120"/>
              </a:rPr>
              <a:t>Armadillo Code Compliance  |  Constructed Mind LLC</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2ED"/>
        </a:solidFill>
        <a:effectLst/>
      </p:bgPr>
    </p:bg>
    <p:spTree>
      <p:nvGrpSpPr>
        <p:cNvPr id="1" name=""/>
        <p:cNvGrpSpPr/>
        <p:nvPr/>
      </p:nvGrpSpPr>
      <p:grpSpPr>
        <a:xfrm>
          <a:off x="0" y="0"/>
          <a:ext cx="0" cy="0"/>
          <a:chOff x="0" y="0"/>
          <a:chExt cx="0" cy="0"/>
        </a:xfrm>
      </p:grpSpPr>
      <p:sp>
        <p:nvSpPr>
          <p:cNvPr id="2" name="Text 0"/>
          <p:cNvSpPr/>
          <p:nvPr/>
        </p:nvSpPr>
        <p:spPr>
          <a:xfrm>
            <a:off x="548640" y="365760"/>
            <a:ext cx="7315200" cy="548640"/>
          </a:xfrm>
          <a:prstGeom prst="rect">
            <a:avLst/>
          </a:prstGeom>
          <a:noFill/>
          <a:ln/>
        </p:spPr>
        <p:txBody>
          <a:bodyPr wrap="square" lIns="0" tIns="0" rIns="0" bIns="0" rtlCol="0" anchor="ctr"/>
          <a:lstStyle/>
          <a:p>
            <a:pPr marL="0" indent="0">
              <a:buNone/>
            </a:pPr>
            <a:r>
              <a:rPr lang="en-US" sz="3200" b="1" dirty="0">
                <a:solidFill>
                  <a:srgbClr val="1A2332"/>
                </a:solidFill>
                <a:latin typeface="Trebuchet MS" pitchFamily="34" charset="0"/>
                <a:ea typeface="Trebuchet MS" pitchFamily="34" charset="-122"/>
                <a:cs typeface="Trebuchet MS" pitchFamily="34" charset="-120"/>
              </a:rPr>
              <a:t>INPUTS: 3D IFC + 2D PLANS</a:t>
            </a:r>
            <a:endParaRPr lang="en-US" sz="3200" dirty="0"/>
          </a:p>
        </p:txBody>
      </p:sp>
      <p:sp>
        <p:nvSpPr>
          <p:cNvPr id="3" name="Shape 1"/>
          <p:cNvSpPr/>
          <p:nvPr/>
        </p:nvSpPr>
        <p:spPr>
          <a:xfrm>
            <a:off x="548640" y="1234440"/>
            <a:ext cx="3886200" cy="256032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en-US"/>
          </a:p>
        </p:txBody>
      </p:sp>
      <p:sp>
        <p:nvSpPr>
          <p:cNvPr id="4" name="Shape 2"/>
          <p:cNvSpPr/>
          <p:nvPr/>
        </p:nvSpPr>
        <p:spPr>
          <a:xfrm>
            <a:off x="548640" y="1234440"/>
            <a:ext cx="3886200" cy="54864"/>
          </a:xfrm>
          <a:prstGeom prst="rect">
            <a:avLst/>
          </a:prstGeom>
          <a:solidFill>
            <a:srgbClr val="2D7D9A"/>
          </a:solidFill>
          <a:ln/>
        </p:spPr>
        <p:txBody>
          <a:bodyPr/>
          <a:lstStyle/>
          <a:p>
            <a:endParaRPr lang="en-US"/>
          </a:p>
        </p:txBody>
      </p:sp>
      <p:sp>
        <p:nvSpPr>
          <p:cNvPr id="5" name="Text 3"/>
          <p:cNvSpPr/>
          <p:nvPr/>
        </p:nvSpPr>
        <p:spPr>
          <a:xfrm>
            <a:off x="777240" y="1417320"/>
            <a:ext cx="3429000" cy="365760"/>
          </a:xfrm>
          <a:prstGeom prst="rect">
            <a:avLst/>
          </a:prstGeom>
          <a:noFill/>
          <a:ln/>
        </p:spPr>
        <p:txBody>
          <a:bodyPr wrap="square" lIns="0" tIns="0" rIns="0" bIns="0" rtlCol="0" anchor="ctr"/>
          <a:lstStyle/>
          <a:p>
            <a:pPr marL="0" indent="0">
              <a:buNone/>
            </a:pPr>
            <a:r>
              <a:rPr lang="en-US" sz="1800" b="1" dirty="0">
                <a:solidFill>
                  <a:srgbClr val="2D7D9A"/>
                </a:solidFill>
                <a:latin typeface="Calibri" pitchFamily="34" charset="0"/>
                <a:ea typeface="Calibri" pitchFamily="34" charset="-122"/>
                <a:cs typeface="Calibri" pitchFamily="34" charset="-120"/>
              </a:rPr>
              <a:t>3D IFC Models</a:t>
            </a:r>
            <a:endParaRPr lang="en-US" sz="1800" dirty="0"/>
          </a:p>
        </p:txBody>
      </p:sp>
      <p:sp>
        <p:nvSpPr>
          <p:cNvPr id="6" name="Text 4"/>
          <p:cNvSpPr/>
          <p:nvPr/>
        </p:nvSpPr>
        <p:spPr>
          <a:xfrm>
            <a:off x="777240" y="1874520"/>
            <a:ext cx="3429000" cy="1645920"/>
          </a:xfrm>
          <a:prstGeom prst="rect">
            <a:avLst/>
          </a:prstGeom>
          <a:noFill/>
          <a:ln/>
        </p:spPr>
        <p:txBody>
          <a:bodyPr wrap="square" rtlCol="0" anchor="ctr"/>
          <a:lstStyle/>
          <a:p>
            <a:pPr marL="342900" indent="-342900">
              <a:spcAft>
                <a:spcPts val="800"/>
              </a:spcAft>
              <a:buSzPct val="100000"/>
              <a:buChar char="•"/>
            </a:pPr>
            <a:r>
              <a:rPr lang="en-US" sz="1300" dirty="0">
                <a:solidFill>
                  <a:srgbClr val="1A2332"/>
                </a:solidFill>
                <a:latin typeface="Calibri" pitchFamily="34" charset="0"/>
                <a:ea typeface="Calibri" pitchFamily="34" charset="-122"/>
                <a:cs typeface="Calibri" pitchFamily="34" charset="-120"/>
              </a:rPr>
              <a:t>Structured 3D building information</a:t>
            </a:r>
            <a:endParaRPr lang="en-US" sz="1300" dirty="0"/>
          </a:p>
          <a:p>
            <a:pPr marL="342900" indent="-342900">
              <a:spcAft>
                <a:spcPts val="800"/>
              </a:spcAft>
              <a:buSzPct val="100000"/>
              <a:buChar char="•"/>
            </a:pPr>
            <a:r>
              <a:rPr lang="en-US" sz="1300" dirty="0">
                <a:solidFill>
                  <a:srgbClr val="1A2332"/>
                </a:solidFill>
                <a:latin typeface="Calibri" pitchFamily="34" charset="0"/>
                <a:ea typeface="Calibri" pitchFamily="34" charset="-122"/>
                <a:cs typeface="Calibri" pitchFamily="34" charset="-120"/>
              </a:rPr>
              <a:t>Component-level geometry &amp; metadata</a:t>
            </a:r>
            <a:endParaRPr lang="en-US" sz="1300" dirty="0"/>
          </a:p>
          <a:p>
            <a:pPr marL="342900" indent="-342900">
              <a:spcAft>
                <a:spcPts val="800"/>
              </a:spcAft>
              <a:buSzPct val="100000"/>
              <a:buChar char="•"/>
            </a:pPr>
            <a:r>
              <a:rPr lang="en-US" sz="1300" dirty="0">
                <a:solidFill>
                  <a:srgbClr val="1A2332"/>
                </a:solidFill>
                <a:latin typeface="Calibri" pitchFamily="34" charset="0"/>
                <a:ea typeface="Calibri" pitchFamily="34" charset="-122"/>
                <a:cs typeface="Calibri" pitchFamily="34" charset="-120"/>
              </a:rPr>
              <a:t>Primary source for automated checking</a:t>
            </a:r>
            <a:endParaRPr lang="en-US" sz="1300" dirty="0"/>
          </a:p>
        </p:txBody>
      </p:sp>
      <p:sp>
        <p:nvSpPr>
          <p:cNvPr id="7" name="Shape 5"/>
          <p:cNvSpPr/>
          <p:nvPr/>
        </p:nvSpPr>
        <p:spPr>
          <a:xfrm>
            <a:off x="4709160" y="1234440"/>
            <a:ext cx="3886200" cy="256032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en-US"/>
          </a:p>
        </p:txBody>
      </p:sp>
      <p:sp>
        <p:nvSpPr>
          <p:cNvPr id="8" name="Shape 6"/>
          <p:cNvSpPr/>
          <p:nvPr/>
        </p:nvSpPr>
        <p:spPr>
          <a:xfrm>
            <a:off x="4709160" y="1234440"/>
            <a:ext cx="3886200" cy="54864"/>
          </a:xfrm>
          <a:prstGeom prst="rect">
            <a:avLst/>
          </a:prstGeom>
          <a:solidFill>
            <a:srgbClr val="D96C2B"/>
          </a:solidFill>
          <a:ln/>
        </p:spPr>
        <p:txBody>
          <a:bodyPr/>
          <a:lstStyle/>
          <a:p>
            <a:endParaRPr lang="en-US"/>
          </a:p>
        </p:txBody>
      </p:sp>
      <p:sp>
        <p:nvSpPr>
          <p:cNvPr id="9" name="Text 7"/>
          <p:cNvSpPr/>
          <p:nvPr/>
        </p:nvSpPr>
        <p:spPr>
          <a:xfrm>
            <a:off x="4937760" y="1417320"/>
            <a:ext cx="3429000" cy="365760"/>
          </a:xfrm>
          <a:prstGeom prst="rect">
            <a:avLst/>
          </a:prstGeom>
          <a:noFill/>
          <a:ln/>
        </p:spPr>
        <p:txBody>
          <a:bodyPr wrap="square" lIns="0" tIns="0" rIns="0" bIns="0" rtlCol="0" anchor="ctr"/>
          <a:lstStyle/>
          <a:p>
            <a:pPr marL="0" indent="0">
              <a:buNone/>
            </a:pPr>
            <a:r>
              <a:rPr lang="en-US" sz="1800" b="1" dirty="0">
                <a:solidFill>
                  <a:srgbClr val="D96C2B"/>
                </a:solidFill>
                <a:latin typeface="Calibri" pitchFamily="34" charset="0"/>
                <a:ea typeface="Calibri" pitchFamily="34" charset="-122"/>
                <a:cs typeface="Calibri" pitchFamily="34" charset="-120"/>
              </a:rPr>
              <a:t>2D Plans &amp; Documents</a:t>
            </a:r>
            <a:endParaRPr lang="en-US" sz="1800" dirty="0"/>
          </a:p>
        </p:txBody>
      </p:sp>
      <p:sp>
        <p:nvSpPr>
          <p:cNvPr id="10" name="Text 8"/>
          <p:cNvSpPr/>
          <p:nvPr/>
        </p:nvSpPr>
        <p:spPr>
          <a:xfrm>
            <a:off x="4937760" y="1874520"/>
            <a:ext cx="3429000" cy="1645920"/>
          </a:xfrm>
          <a:prstGeom prst="rect">
            <a:avLst/>
          </a:prstGeom>
          <a:noFill/>
          <a:ln/>
        </p:spPr>
        <p:txBody>
          <a:bodyPr wrap="square" rtlCol="0" anchor="ctr"/>
          <a:lstStyle/>
          <a:p>
            <a:pPr marL="342900" indent="-342900">
              <a:spcAft>
                <a:spcPts val="800"/>
              </a:spcAft>
              <a:buSzPct val="100000"/>
              <a:buChar char="•"/>
            </a:pPr>
            <a:r>
              <a:rPr lang="en-US" sz="1300" dirty="0">
                <a:solidFill>
                  <a:srgbClr val="1A2332"/>
                </a:solidFill>
                <a:latin typeface="Calibri" pitchFamily="34" charset="0"/>
                <a:ea typeface="Calibri" pitchFamily="34" charset="-122"/>
                <a:cs typeface="Calibri" pitchFamily="34" charset="-120"/>
              </a:rPr>
              <a:t>Detail notes, schedules &amp; boilerplate</a:t>
            </a:r>
            <a:endParaRPr lang="en-US" sz="1300" dirty="0"/>
          </a:p>
          <a:p>
            <a:pPr marL="342900" indent="-342900">
              <a:spcAft>
                <a:spcPts val="800"/>
              </a:spcAft>
              <a:buSzPct val="100000"/>
              <a:buChar char="•"/>
            </a:pPr>
            <a:r>
              <a:rPr lang="en-US" sz="1300" dirty="0">
                <a:solidFill>
                  <a:srgbClr val="1A2332"/>
                </a:solidFill>
                <a:latin typeface="Calibri" pitchFamily="34" charset="0"/>
                <a:ea typeface="Calibri" pitchFamily="34" charset="-122"/>
                <a:cs typeface="Calibri" pitchFamily="34" charset="-120"/>
              </a:rPr>
              <a:t>Material descriptions &amp; specifications</a:t>
            </a:r>
            <a:endParaRPr lang="en-US" sz="1300" dirty="0"/>
          </a:p>
          <a:p>
            <a:pPr marL="342900" indent="-342900">
              <a:spcAft>
                <a:spcPts val="800"/>
              </a:spcAft>
              <a:buSzPct val="100000"/>
              <a:buChar char="•"/>
            </a:pPr>
            <a:r>
              <a:rPr lang="en-US" sz="1300" dirty="0">
                <a:solidFill>
                  <a:srgbClr val="1A2332"/>
                </a:solidFill>
                <a:latin typeface="Calibri" pitchFamily="34" charset="0"/>
                <a:ea typeface="Calibri" pitchFamily="34" charset="-122"/>
                <a:cs typeface="Calibri" pitchFamily="34" charset="-120"/>
              </a:rPr>
              <a:t>Code-relevant info IFC may not capture</a:t>
            </a:r>
            <a:endParaRPr lang="en-US" sz="1300" dirty="0"/>
          </a:p>
        </p:txBody>
      </p:sp>
      <p:sp>
        <p:nvSpPr>
          <p:cNvPr id="11" name="Shape 9"/>
          <p:cNvSpPr/>
          <p:nvPr/>
        </p:nvSpPr>
        <p:spPr>
          <a:xfrm>
            <a:off x="548640" y="4023360"/>
            <a:ext cx="8046720" cy="64008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en-US"/>
          </a:p>
        </p:txBody>
      </p:sp>
      <p:sp>
        <p:nvSpPr>
          <p:cNvPr id="12" name="Shape 10"/>
          <p:cNvSpPr/>
          <p:nvPr/>
        </p:nvSpPr>
        <p:spPr>
          <a:xfrm>
            <a:off x="548640" y="4023360"/>
            <a:ext cx="54864" cy="640080"/>
          </a:xfrm>
          <a:prstGeom prst="rect">
            <a:avLst/>
          </a:prstGeom>
          <a:solidFill>
            <a:srgbClr val="E8A620"/>
          </a:solidFill>
          <a:ln/>
        </p:spPr>
        <p:txBody>
          <a:bodyPr/>
          <a:lstStyle/>
          <a:p>
            <a:endParaRPr lang="en-US"/>
          </a:p>
        </p:txBody>
      </p:sp>
      <p:sp>
        <p:nvSpPr>
          <p:cNvPr id="13" name="Text 11"/>
          <p:cNvSpPr/>
          <p:nvPr/>
        </p:nvSpPr>
        <p:spPr>
          <a:xfrm>
            <a:off x="822960" y="4023360"/>
            <a:ext cx="7589520" cy="640080"/>
          </a:xfrm>
          <a:prstGeom prst="rect">
            <a:avLst/>
          </a:prstGeom>
          <a:noFill/>
          <a:ln/>
        </p:spPr>
        <p:txBody>
          <a:bodyPr wrap="square" lIns="0" tIns="0" rIns="0" bIns="0" rtlCol="0" anchor="ctr"/>
          <a:lstStyle/>
          <a:p>
            <a:pPr marL="0" indent="0">
              <a:buNone/>
            </a:pPr>
            <a:r>
              <a:rPr lang="en-US" sz="1400" b="1" i="1" dirty="0">
                <a:solidFill>
                  <a:srgbClr val="1A2332"/>
                </a:solidFill>
                <a:latin typeface="Calibri" pitchFamily="34" charset="0"/>
                <a:ea typeface="Calibri" pitchFamily="34" charset="-122"/>
                <a:cs typeface="Calibri" pitchFamily="34" charset="-120"/>
              </a:rPr>
              <a:t>Combining both sources = more coverage, more context, real construction workflows</a:t>
            </a:r>
            <a:endParaRPr lang="en-US" sz="1400" dirty="0"/>
          </a:p>
        </p:txBody>
      </p:sp>
      <p:sp>
        <p:nvSpPr>
          <p:cNvPr id="14" name="Shape 12"/>
          <p:cNvSpPr/>
          <p:nvPr/>
        </p:nvSpPr>
        <p:spPr>
          <a:xfrm>
            <a:off x="0" y="4892040"/>
            <a:ext cx="9144000" cy="251460"/>
          </a:xfrm>
          <a:prstGeom prst="rect">
            <a:avLst/>
          </a:prstGeom>
          <a:solidFill>
            <a:srgbClr val="1A2332"/>
          </a:solidFill>
          <a:ln/>
        </p:spPr>
        <p:txBody>
          <a:bodyPr/>
          <a:lstStyle/>
          <a:p>
            <a:endParaRPr lang="en-US"/>
          </a:p>
        </p:txBody>
      </p:sp>
      <p:sp>
        <p:nvSpPr>
          <p:cNvPr id="15" name="Text 13"/>
          <p:cNvSpPr/>
          <p:nvPr/>
        </p:nvSpPr>
        <p:spPr>
          <a:xfrm>
            <a:off x="457200" y="4892040"/>
            <a:ext cx="8229600" cy="251460"/>
          </a:xfrm>
          <a:prstGeom prst="rect">
            <a:avLst/>
          </a:prstGeom>
          <a:noFill/>
          <a:ln/>
        </p:spPr>
        <p:txBody>
          <a:bodyPr wrap="square" lIns="0" tIns="0" rIns="0" bIns="0" rtlCol="0" anchor="ctr"/>
          <a:lstStyle/>
          <a:p>
            <a:pPr marL="0" indent="0">
              <a:buNone/>
            </a:pPr>
            <a:r>
              <a:rPr lang="en-US" sz="900" dirty="0">
                <a:solidFill>
                  <a:srgbClr val="CBD5E0"/>
                </a:solidFill>
                <a:latin typeface="Calibri" pitchFamily="34" charset="0"/>
                <a:ea typeface="Calibri" pitchFamily="34" charset="-122"/>
                <a:cs typeface="Calibri" pitchFamily="34" charset="-120"/>
              </a:rPr>
              <a:t>Armadillo Code Compliance  |  Constructed Mind LLC</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6F3"/>
        </a:solidFill>
        <a:effectLst/>
      </p:bgPr>
    </p:bg>
    <p:spTree>
      <p:nvGrpSpPr>
        <p:cNvPr id="1" name=""/>
        <p:cNvGrpSpPr/>
        <p:nvPr/>
      </p:nvGrpSpPr>
      <p:grpSpPr>
        <a:xfrm>
          <a:off x="0" y="0"/>
          <a:ext cx="0" cy="0"/>
          <a:chOff x="0" y="0"/>
          <a:chExt cx="0" cy="0"/>
        </a:xfrm>
      </p:grpSpPr>
      <p:sp>
        <p:nvSpPr>
          <p:cNvPr id="2" name="Text 0"/>
          <p:cNvSpPr/>
          <p:nvPr/>
        </p:nvSpPr>
        <p:spPr>
          <a:xfrm>
            <a:off x="548640" y="365760"/>
            <a:ext cx="7315200" cy="548640"/>
          </a:xfrm>
          <a:prstGeom prst="rect">
            <a:avLst/>
          </a:prstGeom>
          <a:noFill/>
          <a:ln/>
        </p:spPr>
        <p:txBody>
          <a:bodyPr wrap="square" lIns="0" tIns="0" rIns="0" bIns="0" rtlCol="0" anchor="ctr"/>
          <a:lstStyle/>
          <a:p>
            <a:pPr marL="0" indent="0">
              <a:buNone/>
            </a:pPr>
            <a:r>
              <a:rPr lang="en-US" sz="3200" b="1" dirty="0">
                <a:solidFill>
                  <a:srgbClr val="1A2332"/>
                </a:solidFill>
                <a:latin typeface="Trebuchet MS" pitchFamily="34" charset="0"/>
                <a:ea typeface="Trebuchet MS" pitchFamily="34" charset="-122"/>
                <a:cs typeface="Trebuchet MS" pitchFamily="34" charset="-120"/>
              </a:rPr>
              <a:t>WHY ARMADILLO IS DIFFERENT</a:t>
            </a:r>
            <a:endParaRPr lang="en-US" sz="3200" dirty="0"/>
          </a:p>
        </p:txBody>
      </p:sp>
      <p:sp>
        <p:nvSpPr>
          <p:cNvPr id="3" name="Shape 1"/>
          <p:cNvSpPr/>
          <p:nvPr/>
        </p:nvSpPr>
        <p:spPr>
          <a:xfrm>
            <a:off x="548640" y="1143000"/>
            <a:ext cx="3886200" cy="182880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4" name="Shape 2"/>
          <p:cNvSpPr/>
          <p:nvPr/>
        </p:nvSpPr>
        <p:spPr>
          <a:xfrm>
            <a:off x="548640" y="1143000"/>
            <a:ext cx="54864" cy="1828800"/>
          </a:xfrm>
          <a:prstGeom prst="rect">
            <a:avLst/>
          </a:prstGeom>
          <a:solidFill>
            <a:srgbClr val="2E8B57"/>
          </a:solidFill>
          <a:ln/>
        </p:spPr>
        <p:txBody>
          <a:bodyPr/>
          <a:lstStyle/>
          <a:p>
            <a:endParaRPr lang="en-US"/>
          </a:p>
        </p:txBody>
      </p:sp>
      <p:sp>
        <p:nvSpPr>
          <p:cNvPr id="5" name="Text 3"/>
          <p:cNvSpPr/>
          <p:nvPr/>
        </p:nvSpPr>
        <p:spPr>
          <a:xfrm>
            <a:off x="777240" y="1234440"/>
            <a:ext cx="3383280" cy="777240"/>
          </a:xfrm>
          <a:prstGeom prst="rect">
            <a:avLst/>
          </a:prstGeom>
          <a:noFill/>
          <a:ln/>
        </p:spPr>
        <p:txBody>
          <a:bodyPr wrap="square" lIns="0" tIns="0" rIns="0" bIns="0" rtlCol="0" anchor="ctr"/>
          <a:lstStyle/>
          <a:p>
            <a:pPr marL="0" indent="0">
              <a:buNone/>
            </a:pPr>
            <a:r>
              <a:rPr lang="en-US" sz="5200" b="1" dirty="0">
                <a:solidFill>
                  <a:srgbClr val="2E8B57"/>
                </a:solidFill>
                <a:latin typeface="Trebuchet MS" pitchFamily="34" charset="0"/>
                <a:ea typeface="Trebuchet MS" pitchFamily="34" charset="-122"/>
                <a:cs typeface="Trebuchet MS" pitchFamily="34" charset="-120"/>
              </a:rPr>
              <a:t>~90%</a:t>
            </a:r>
            <a:endParaRPr lang="en-US" sz="5200" dirty="0"/>
          </a:p>
        </p:txBody>
      </p:sp>
      <p:sp>
        <p:nvSpPr>
          <p:cNvPr id="6" name="Text 4"/>
          <p:cNvSpPr/>
          <p:nvPr/>
        </p:nvSpPr>
        <p:spPr>
          <a:xfrm>
            <a:off x="777240" y="2011680"/>
            <a:ext cx="3383280" cy="731520"/>
          </a:xfrm>
          <a:prstGeom prst="rect">
            <a:avLst/>
          </a:prstGeom>
          <a:noFill/>
          <a:ln/>
        </p:spPr>
        <p:txBody>
          <a:bodyPr wrap="square" lIns="0" tIns="0" rIns="0" bIns="0" rtlCol="0" anchor="ctr"/>
          <a:lstStyle/>
          <a:p>
            <a:pPr marL="0" indent="0">
              <a:buNone/>
            </a:pPr>
            <a:r>
              <a:rPr lang="en-US" sz="1200" dirty="0">
                <a:solidFill>
                  <a:srgbClr val="4A5568"/>
                </a:solidFill>
                <a:latin typeface="Calibri" pitchFamily="34" charset="0"/>
                <a:ea typeface="Calibri" pitchFamily="34" charset="-122"/>
                <a:cs typeface="Calibri" pitchFamily="34" charset="-120"/>
              </a:rPr>
              <a:t>Estimated computable code coverage</a:t>
            </a:r>
            <a:endParaRPr lang="en-US" sz="1200" dirty="0"/>
          </a:p>
          <a:p>
            <a:pPr marL="0" indent="0">
              <a:buNone/>
            </a:pPr>
            <a:r>
              <a:rPr lang="en-US" sz="1200" dirty="0">
                <a:solidFill>
                  <a:srgbClr val="4A5568"/>
                </a:solidFill>
                <a:latin typeface="Calibri" pitchFamily="34" charset="0"/>
                <a:ea typeface="Calibri" pitchFamily="34" charset="-122"/>
                <a:cs typeface="Calibri" pitchFamily="34" charset="-120"/>
              </a:rPr>
              <a:t>via ontology &amp; formal grammar methods</a:t>
            </a:r>
            <a:endParaRPr lang="en-US" sz="1200" dirty="0"/>
          </a:p>
        </p:txBody>
      </p:sp>
      <p:sp>
        <p:nvSpPr>
          <p:cNvPr id="7" name="Shape 5"/>
          <p:cNvSpPr/>
          <p:nvPr/>
        </p:nvSpPr>
        <p:spPr>
          <a:xfrm>
            <a:off x="4709160" y="1143000"/>
            <a:ext cx="3886200" cy="182880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8" name="Shape 6"/>
          <p:cNvSpPr/>
          <p:nvPr/>
        </p:nvSpPr>
        <p:spPr>
          <a:xfrm>
            <a:off x="4709160" y="1143000"/>
            <a:ext cx="54864" cy="1828800"/>
          </a:xfrm>
          <a:prstGeom prst="rect">
            <a:avLst/>
          </a:prstGeom>
          <a:solidFill>
            <a:srgbClr val="8B9BAA"/>
          </a:solidFill>
          <a:ln/>
        </p:spPr>
        <p:txBody>
          <a:bodyPr/>
          <a:lstStyle/>
          <a:p>
            <a:endParaRPr lang="en-US"/>
          </a:p>
        </p:txBody>
      </p:sp>
      <p:sp>
        <p:nvSpPr>
          <p:cNvPr id="9" name="Text 7"/>
          <p:cNvSpPr/>
          <p:nvPr/>
        </p:nvSpPr>
        <p:spPr>
          <a:xfrm>
            <a:off x="4937760" y="1234440"/>
            <a:ext cx="3383280" cy="777240"/>
          </a:xfrm>
          <a:prstGeom prst="rect">
            <a:avLst/>
          </a:prstGeom>
          <a:noFill/>
          <a:ln/>
        </p:spPr>
        <p:txBody>
          <a:bodyPr wrap="square" lIns="0" tIns="0" rIns="0" bIns="0" rtlCol="0" anchor="ctr"/>
          <a:lstStyle/>
          <a:p>
            <a:pPr marL="0" indent="0">
              <a:buNone/>
            </a:pPr>
            <a:r>
              <a:rPr lang="en-US" sz="5200" b="1" dirty="0">
                <a:solidFill>
                  <a:srgbClr val="8B9BAA"/>
                </a:solidFill>
                <a:latin typeface="Trebuchet MS" pitchFamily="34" charset="0"/>
                <a:ea typeface="Trebuchet MS" pitchFamily="34" charset="-122"/>
                <a:cs typeface="Trebuchet MS" pitchFamily="34" charset="-120"/>
              </a:rPr>
              <a:t>~34%</a:t>
            </a:r>
            <a:endParaRPr lang="en-US" sz="5200" dirty="0"/>
          </a:p>
        </p:txBody>
      </p:sp>
      <p:sp>
        <p:nvSpPr>
          <p:cNvPr id="10" name="Text 8"/>
          <p:cNvSpPr/>
          <p:nvPr/>
        </p:nvSpPr>
        <p:spPr>
          <a:xfrm>
            <a:off x="4937760" y="2011680"/>
            <a:ext cx="3383280" cy="731520"/>
          </a:xfrm>
          <a:prstGeom prst="rect">
            <a:avLst/>
          </a:prstGeom>
          <a:noFill/>
          <a:ln/>
        </p:spPr>
        <p:txBody>
          <a:bodyPr wrap="square" lIns="0" tIns="0" rIns="0" bIns="0" rtlCol="0" anchor="ctr"/>
          <a:lstStyle/>
          <a:p>
            <a:pPr marL="0" indent="0">
              <a:buNone/>
            </a:pPr>
            <a:r>
              <a:rPr lang="en-US" sz="1200" dirty="0">
                <a:solidFill>
                  <a:srgbClr val="4A5568"/>
                </a:solidFill>
                <a:latin typeface="Calibri" pitchFamily="34" charset="0"/>
                <a:ea typeface="Calibri" pitchFamily="34" charset="-122"/>
                <a:cs typeface="Calibri" pitchFamily="34" charset="-120"/>
              </a:rPr>
              <a:t>Estimated percentage of Building Codes that could potentially be checked by computer.</a:t>
            </a:r>
          </a:p>
          <a:p>
            <a:pPr marL="0" indent="0">
              <a:buNone/>
            </a:pPr>
            <a:r>
              <a:rPr lang="en-US" sz="1200" dirty="0">
                <a:solidFill>
                  <a:srgbClr val="4A5568"/>
                </a:solidFill>
                <a:latin typeface="Calibri" pitchFamily="34" charset="0"/>
                <a:ea typeface="Calibri" pitchFamily="34" charset="-122"/>
                <a:cs typeface="Calibri" pitchFamily="34" charset="-120"/>
              </a:rPr>
              <a:t>    -- a major country-wide study across all Chinese provinces and major cities.</a:t>
            </a:r>
            <a:endParaRPr lang="en-US" sz="1200" dirty="0"/>
          </a:p>
        </p:txBody>
      </p:sp>
      <p:sp>
        <p:nvSpPr>
          <p:cNvPr id="11" name="Shape 9"/>
          <p:cNvSpPr/>
          <p:nvPr/>
        </p:nvSpPr>
        <p:spPr>
          <a:xfrm>
            <a:off x="548640" y="3200400"/>
            <a:ext cx="8046720" cy="141732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en-US"/>
          </a:p>
        </p:txBody>
      </p:sp>
      <p:sp>
        <p:nvSpPr>
          <p:cNvPr id="12" name="Shape 10"/>
          <p:cNvSpPr/>
          <p:nvPr/>
        </p:nvSpPr>
        <p:spPr>
          <a:xfrm>
            <a:off x="548640" y="3200400"/>
            <a:ext cx="54864" cy="1417320"/>
          </a:xfrm>
          <a:prstGeom prst="rect">
            <a:avLst/>
          </a:prstGeom>
          <a:solidFill>
            <a:srgbClr val="E8A620"/>
          </a:solidFill>
          <a:ln/>
        </p:spPr>
        <p:txBody>
          <a:bodyPr/>
          <a:lstStyle/>
          <a:p>
            <a:endParaRPr lang="en-US"/>
          </a:p>
        </p:txBody>
      </p:sp>
      <p:sp>
        <p:nvSpPr>
          <p:cNvPr id="13" name="Text 11"/>
          <p:cNvSpPr/>
          <p:nvPr/>
        </p:nvSpPr>
        <p:spPr>
          <a:xfrm>
            <a:off x="822960" y="3291840"/>
            <a:ext cx="3657600" cy="274320"/>
          </a:xfrm>
          <a:prstGeom prst="rect">
            <a:avLst/>
          </a:prstGeom>
          <a:noFill/>
          <a:ln/>
        </p:spPr>
        <p:txBody>
          <a:bodyPr wrap="square" lIns="0" tIns="0" rIns="0" bIns="0" rtlCol="0" anchor="ctr"/>
          <a:lstStyle/>
          <a:p>
            <a:pPr marL="0" indent="0">
              <a:buNone/>
            </a:pPr>
            <a:r>
              <a:rPr lang="en-US" sz="1400" b="1" dirty="0">
                <a:solidFill>
                  <a:srgbClr val="E8A620"/>
                </a:solidFill>
                <a:latin typeface="Calibri" pitchFamily="34" charset="0"/>
                <a:ea typeface="Calibri" pitchFamily="34" charset="-122"/>
                <a:cs typeface="Calibri" pitchFamily="34" charset="-120"/>
              </a:rPr>
              <a:t>Additional Differentiators</a:t>
            </a:r>
            <a:endParaRPr lang="en-US" sz="1400" dirty="0"/>
          </a:p>
        </p:txBody>
      </p:sp>
      <p:sp>
        <p:nvSpPr>
          <p:cNvPr id="14" name="Text 12"/>
          <p:cNvSpPr/>
          <p:nvPr/>
        </p:nvSpPr>
        <p:spPr>
          <a:xfrm>
            <a:off x="822960" y="3611880"/>
            <a:ext cx="7498080" cy="914400"/>
          </a:xfrm>
          <a:prstGeom prst="rect">
            <a:avLst/>
          </a:prstGeom>
          <a:noFill/>
          <a:ln/>
        </p:spPr>
        <p:txBody>
          <a:bodyPr wrap="square" rtlCol="0" anchor="ctr"/>
          <a:lstStyle/>
          <a:p>
            <a:pPr marL="342900" indent="-342900">
              <a:spcAft>
                <a:spcPts val="400"/>
              </a:spcAft>
              <a:buSzPct val="100000"/>
              <a:buChar char="•"/>
            </a:pPr>
            <a:r>
              <a:rPr lang="en-US" sz="1300" dirty="0">
                <a:solidFill>
                  <a:srgbClr val="1A2332"/>
                </a:solidFill>
                <a:latin typeface="Calibri" pitchFamily="34" charset="0"/>
                <a:ea typeface="Calibri" pitchFamily="34" charset="-122"/>
                <a:cs typeface="Calibri" pitchFamily="34" charset="-120"/>
              </a:rPr>
              <a:t>Anti-hallucination safeguards and validation checks</a:t>
            </a:r>
            <a:endParaRPr lang="en-US" sz="1300" dirty="0"/>
          </a:p>
          <a:p>
            <a:pPr marL="342900" indent="-342900">
              <a:spcAft>
                <a:spcPts val="400"/>
              </a:spcAft>
              <a:buSzPct val="100000"/>
              <a:buChar char="•"/>
            </a:pPr>
            <a:r>
              <a:rPr lang="en-US" sz="1300" dirty="0">
                <a:solidFill>
                  <a:srgbClr val="1A2332"/>
                </a:solidFill>
                <a:latin typeface="Calibri" pitchFamily="34" charset="0"/>
                <a:ea typeface="Calibri" pitchFamily="34" charset="-122"/>
                <a:cs typeface="Calibri" pitchFamily="34" charset="-120"/>
              </a:rPr>
              <a:t>Municipal amendments tied to the IRC</a:t>
            </a:r>
            <a:endParaRPr lang="en-US" sz="1300" dirty="0"/>
          </a:p>
          <a:p>
            <a:pPr marL="342900" indent="-342900">
              <a:spcAft>
                <a:spcPts val="400"/>
              </a:spcAft>
              <a:buSzPct val="100000"/>
              <a:buChar char="•"/>
            </a:pPr>
            <a:r>
              <a:rPr lang="en-US" sz="1300" dirty="0">
                <a:solidFill>
                  <a:srgbClr val="1A2332"/>
                </a:solidFill>
                <a:latin typeface="Calibri" pitchFamily="34" charset="0"/>
                <a:ea typeface="Calibri" pitchFamily="34" charset="-122"/>
                <a:cs typeface="Calibri" pitchFamily="34" charset="-120"/>
              </a:rPr>
              <a:t>Builder-specific rules and special cases supported</a:t>
            </a:r>
            <a:endParaRPr lang="en-US" sz="1300" dirty="0"/>
          </a:p>
          <a:p>
            <a:pPr marL="342900" indent="-342900">
              <a:spcAft>
                <a:spcPts val="400"/>
              </a:spcAft>
              <a:buSzPct val="100000"/>
              <a:buChar char="•"/>
            </a:pPr>
            <a:r>
              <a:rPr lang="en-US" sz="1300" dirty="0">
                <a:solidFill>
                  <a:srgbClr val="1A2332"/>
                </a:solidFill>
                <a:latin typeface="Calibri" pitchFamily="34" charset="0"/>
                <a:ea typeface="Calibri" pitchFamily="34" charset="-122"/>
                <a:cs typeface="Calibri" pitchFamily="34" charset="-120"/>
              </a:rPr>
              <a:t>Competitors are not even trying to check local modifications</a:t>
            </a:r>
            <a:endParaRPr lang="en-US" sz="1300" dirty="0"/>
          </a:p>
        </p:txBody>
      </p:sp>
      <p:pic>
        <p:nvPicPr>
          <p:cNvPr id="15" name="Image 0" descr="/home/claude/logo_transparent.png"/>
          <p:cNvPicPr>
            <a:picLocks noChangeAspect="1"/>
          </p:cNvPicPr>
          <p:nvPr/>
        </p:nvPicPr>
        <p:blipFill>
          <a:blip r:embed="rId3"/>
          <a:stretch>
            <a:fillRect/>
          </a:stretch>
        </p:blipFill>
        <p:spPr>
          <a:xfrm>
            <a:off x="7589520" y="3429000"/>
            <a:ext cx="914400" cy="914400"/>
          </a:xfrm>
          <a:prstGeom prst="rect">
            <a:avLst/>
          </a:prstGeom>
        </p:spPr>
      </p:pic>
      <p:sp>
        <p:nvSpPr>
          <p:cNvPr id="16" name="Shape 13"/>
          <p:cNvSpPr/>
          <p:nvPr/>
        </p:nvSpPr>
        <p:spPr>
          <a:xfrm>
            <a:off x="0" y="4892040"/>
            <a:ext cx="9144000" cy="251460"/>
          </a:xfrm>
          <a:prstGeom prst="rect">
            <a:avLst/>
          </a:prstGeom>
          <a:solidFill>
            <a:srgbClr val="1A2332"/>
          </a:solidFill>
          <a:ln/>
        </p:spPr>
        <p:txBody>
          <a:bodyPr/>
          <a:lstStyle/>
          <a:p>
            <a:endParaRPr lang="en-US"/>
          </a:p>
        </p:txBody>
      </p:sp>
      <p:sp>
        <p:nvSpPr>
          <p:cNvPr id="17" name="Text 14"/>
          <p:cNvSpPr/>
          <p:nvPr/>
        </p:nvSpPr>
        <p:spPr>
          <a:xfrm>
            <a:off x="457200" y="4892040"/>
            <a:ext cx="8229600" cy="251460"/>
          </a:xfrm>
          <a:prstGeom prst="rect">
            <a:avLst/>
          </a:prstGeom>
          <a:noFill/>
          <a:ln/>
        </p:spPr>
        <p:txBody>
          <a:bodyPr wrap="square" lIns="0" tIns="0" rIns="0" bIns="0" rtlCol="0" anchor="ctr"/>
          <a:lstStyle/>
          <a:p>
            <a:pPr marL="0" indent="0">
              <a:buNone/>
            </a:pPr>
            <a:r>
              <a:rPr lang="en-US" sz="900" dirty="0">
                <a:solidFill>
                  <a:srgbClr val="CBD5E0"/>
                </a:solidFill>
                <a:latin typeface="Calibri" pitchFamily="34" charset="0"/>
                <a:ea typeface="Calibri" pitchFamily="34" charset="-122"/>
                <a:cs typeface="Calibri" pitchFamily="34" charset="-120"/>
              </a:rPr>
              <a:t>Armadillo Code Compliance  |  Constructed Mind LLC</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TotalTime>
  <Words>1565</Words>
  <Application>Microsoft Office PowerPoint</Application>
  <PresentationFormat>On-screen Show (16:9)</PresentationFormat>
  <Paragraphs>179</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Armadillo Code Compliance - Demo Presentation</dc:title>
  <dc:subject>PptxGenJS Presentation</dc:subject>
  <dc:creator>Constructed Mind LLC</dc:creator>
  <cp:lastModifiedBy>Cathy Earle</cp:lastModifiedBy>
  <cp:revision>3</cp:revision>
  <dcterms:created xsi:type="dcterms:W3CDTF">2026-03-25T01:56:13Z</dcterms:created>
  <dcterms:modified xsi:type="dcterms:W3CDTF">2026-03-25T15:01:29Z</dcterms:modified>
</cp:coreProperties>
</file>